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703" r:id="rId3"/>
    <p:sldId id="699" r:id="rId4"/>
    <p:sldId id="608" r:id="rId5"/>
    <p:sldId id="605" r:id="rId6"/>
    <p:sldId id="442" r:id="rId7"/>
    <p:sldId id="438" r:id="rId8"/>
    <p:sldId id="443" r:id="rId9"/>
    <p:sldId id="704" r:id="rId10"/>
    <p:sldId id="444" r:id="rId11"/>
    <p:sldId id="686" r:id="rId12"/>
    <p:sldId id="701" r:id="rId13"/>
    <p:sldId id="702" r:id="rId14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8BB"/>
    <a:srgbClr val="038423"/>
    <a:srgbClr val="045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20919" autoAdjust="0"/>
    <p:restoredTop sz="94660"/>
  </p:normalViewPr>
  <p:slideViewPr>
    <p:cSldViewPr>
      <p:cViewPr varScale="1">
        <p:scale>
          <a:sx n="45" d="100"/>
          <a:sy n="45" d="100"/>
        </p:scale>
        <p:origin x="-103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9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5FBAB14-CC3A-2D4A-8D61-462FF03D43B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984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1FAF629-4672-A944-BD22-246DD539A405}" type="datetimeFigureOut">
              <a:rPr lang="fr-FR"/>
              <a:pPr>
                <a:defRPr/>
              </a:pPr>
              <a:t>03/07/2017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A421C1E-E4C2-DF49-AD35-9E3BC866F9D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729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Corisande-Regular"/>
                <a:cs typeface="Corisande-Regular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Corisande-Regular"/>
                <a:cs typeface="Corisande-Regular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3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04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454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  <a:prstGeom prst="rect">
            <a:avLst/>
          </a:prstGeom>
        </p:spPr>
        <p:txBody>
          <a:bodyPr vert="horz"/>
          <a:lstStyle>
            <a:lvl1pPr algn="r">
              <a:defRPr sz="2400">
                <a:solidFill>
                  <a:srgbClr val="04508C"/>
                </a:solidFill>
                <a:latin typeface="Corisande-Regular"/>
                <a:cs typeface="Corisande-Regular"/>
              </a:defRPr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Corisande-Regular"/>
                <a:cs typeface="Corisande-Regular"/>
              </a:defRPr>
            </a:lvl1pPr>
            <a:lvl2pPr>
              <a:defRPr sz="2400">
                <a:latin typeface="Corisande-Regular"/>
                <a:cs typeface="Corisande-Regular"/>
              </a:defRPr>
            </a:lvl2pPr>
            <a:lvl3pPr>
              <a:defRPr sz="2400">
                <a:latin typeface="Corisande-Regular"/>
                <a:cs typeface="Corisande-Regular"/>
              </a:defRPr>
            </a:lvl3pPr>
            <a:lvl4pPr>
              <a:defRPr sz="2400">
                <a:latin typeface="Corisande-Regular"/>
                <a:cs typeface="Corisande-Regular"/>
              </a:defRPr>
            </a:lvl4pPr>
            <a:lvl5pPr>
              <a:defRPr sz="2400">
                <a:latin typeface="Corisande-Regular"/>
                <a:cs typeface="Corisande-Regular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Corisande-Regular"/>
                <a:cs typeface="Corisande-Regular"/>
              </a:defRPr>
            </a:lvl1pPr>
            <a:lvl2pPr>
              <a:defRPr sz="2400">
                <a:latin typeface="Corisande-Regular"/>
                <a:cs typeface="Corisande-Regular"/>
              </a:defRPr>
            </a:lvl2pPr>
            <a:lvl3pPr>
              <a:defRPr sz="2400">
                <a:latin typeface="Corisande-Regular"/>
                <a:cs typeface="Corisande-Regular"/>
              </a:defRPr>
            </a:lvl3pPr>
            <a:lvl4pPr>
              <a:defRPr sz="2400">
                <a:latin typeface="Corisande-Regular"/>
                <a:cs typeface="Corisande-Regular"/>
              </a:defRPr>
            </a:lvl4pPr>
            <a:lvl5pPr>
              <a:defRPr sz="2400">
                <a:latin typeface="Corisande-Regular"/>
                <a:cs typeface="Corisande-Regular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75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1143000"/>
          </a:xfrm>
          <a:prstGeom prst="rect">
            <a:avLst/>
          </a:prstGeom>
        </p:spPr>
        <p:txBody>
          <a:bodyPr vert="horz"/>
          <a:lstStyle>
            <a:lvl1pPr algn="r">
              <a:defRPr sz="2400">
                <a:solidFill>
                  <a:srgbClr val="04508C"/>
                </a:solidFill>
                <a:latin typeface="Corisande-Regular"/>
                <a:cs typeface="Corisande-Regular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2060848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Corisande-Regular"/>
                <a:cs typeface="Corisande-Regular"/>
              </a:defRPr>
            </a:lvl1pPr>
            <a:lvl2pPr>
              <a:defRPr sz="2400">
                <a:latin typeface="Corisande-Regular"/>
                <a:cs typeface="Corisande-Regular"/>
              </a:defRPr>
            </a:lvl2pPr>
            <a:lvl3pPr>
              <a:defRPr>
                <a:latin typeface="Corisande-Regular"/>
                <a:cs typeface="Corisande-Regular"/>
              </a:defRPr>
            </a:lvl3pPr>
            <a:lvl4pPr>
              <a:defRPr>
                <a:latin typeface="Corisande-Regular"/>
                <a:cs typeface="Corisande-Regular"/>
              </a:defRPr>
            </a:lvl4pPr>
            <a:lvl5pPr>
              <a:defRPr>
                <a:latin typeface="Corisande-Regular"/>
                <a:cs typeface="Corisande-Regular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713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Corisande-Regular"/>
                <a:cs typeface="Corisande-Regular"/>
              </a:defRPr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Corisande-Regular"/>
                <a:cs typeface="Corisande-Regular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68052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Corisande-Regular"/>
                <a:cs typeface="Corisande-Regular"/>
              </a:defRPr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Corisande-Regular"/>
                <a:cs typeface="Corisande-Regular"/>
              </a:defRPr>
            </a:lvl1pPr>
            <a:lvl2pPr>
              <a:defRPr sz="2400">
                <a:latin typeface="Corisande-Regular"/>
                <a:cs typeface="Corisande-Regular"/>
              </a:defRPr>
            </a:lvl2pPr>
            <a:lvl3pPr>
              <a:defRPr sz="2000">
                <a:latin typeface="Corisande-Regular"/>
                <a:cs typeface="Corisande-Regular"/>
              </a:defRPr>
            </a:lvl3pPr>
            <a:lvl4pPr>
              <a:defRPr sz="1800">
                <a:latin typeface="Corisande-Regular"/>
                <a:cs typeface="Corisande-Regular"/>
              </a:defRPr>
            </a:lvl4pPr>
            <a:lvl5pPr>
              <a:defRPr sz="1800">
                <a:latin typeface="Corisande-Regular"/>
                <a:cs typeface="Corisande-Regular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Corisande-Regular"/>
                <a:cs typeface="Corisande-Regular"/>
              </a:defRPr>
            </a:lvl1pPr>
            <a:lvl2pPr>
              <a:defRPr sz="2400">
                <a:latin typeface="Corisande-Regular"/>
                <a:cs typeface="Corisande-Regular"/>
              </a:defRPr>
            </a:lvl2pPr>
            <a:lvl3pPr>
              <a:defRPr sz="2000">
                <a:latin typeface="Corisande-Regular"/>
                <a:cs typeface="Corisande-Regular"/>
              </a:defRPr>
            </a:lvl3pPr>
            <a:lvl4pPr>
              <a:defRPr sz="1800">
                <a:latin typeface="Corisande-Regular"/>
                <a:cs typeface="Corisande-Regular"/>
              </a:defRPr>
            </a:lvl4pPr>
            <a:lvl5pPr>
              <a:defRPr sz="1800">
                <a:latin typeface="Corisande-Regular"/>
                <a:cs typeface="Corisande-Regular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081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Corisande-Regular"/>
                <a:cs typeface="Corisande-Regular"/>
              </a:defRPr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Corisande-Regular"/>
                <a:cs typeface="Corisande-Regular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Corisande-Regular"/>
                <a:cs typeface="Corisande-Regular"/>
              </a:defRPr>
            </a:lvl1pPr>
            <a:lvl2pPr>
              <a:defRPr sz="2000">
                <a:latin typeface="Corisande-Regular"/>
                <a:cs typeface="Corisande-Regular"/>
              </a:defRPr>
            </a:lvl2pPr>
            <a:lvl3pPr>
              <a:defRPr sz="1800">
                <a:latin typeface="Corisande-Regular"/>
                <a:cs typeface="Corisande-Regular"/>
              </a:defRPr>
            </a:lvl3pPr>
            <a:lvl4pPr>
              <a:defRPr sz="1600">
                <a:latin typeface="Corisande-Regular"/>
                <a:cs typeface="Corisande-Regular"/>
              </a:defRPr>
            </a:lvl4pPr>
            <a:lvl5pPr>
              <a:defRPr sz="1600">
                <a:latin typeface="Corisande-Regular"/>
                <a:cs typeface="Corisande-Regular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Corisande-Regular"/>
                <a:cs typeface="Corisande-Regular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Corisande-Regular"/>
                <a:cs typeface="Corisande-Regular"/>
              </a:defRPr>
            </a:lvl1pPr>
            <a:lvl2pPr>
              <a:defRPr sz="2000">
                <a:latin typeface="Corisande-Regular"/>
                <a:cs typeface="Corisande-Regular"/>
              </a:defRPr>
            </a:lvl2pPr>
            <a:lvl3pPr>
              <a:defRPr sz="1800">
                <a:latin typeface="Corisande-Regular"/>
                <a:cs typeface="Corisande-Regular"/>
              </a:defRPr>
            </a:lvl3pPr>
            <a:lvl4pPr>
              <a:defRPr sz="1600">
                <a:latin typeface="Corisande-Regular"/>
                <a:cs typeface="Corisande-Regular"/>
              </a:defRPr>
            </a:lvl4pPr>
            <a:lvl5pPr>
              <a:defRPr sz="1600">
                <a:latin typeface="Corisande-Regular"/>
                <a:cs typeface="Corisande-Regular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10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1143000"/>
          </a:xfrm>
          <a:prstGeom prst="rect">
            <a:avLst/>
          </a:prstGeom>
        </p:spPr>
        <p:txBody>
          <a:bodyPr vert="horz"/>
          <a:lstStyle>
            <a:lvl1pPr algn="r">
              <a:defRPr sz="2400" i="1">
                <a:solidFill>
                  <a:srgbClr val="04508C"/>
                </a:solidFill>
                <a:latin typeface="Corisande-Regular"/>
                <a:cs typeface="Corisande-Regular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335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8913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49634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Corisande-Regular"/>
                <a:cs typeface="Corisande-Regular"/>
              </a:defRPr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Corisande-Regular"/>
                <a:cs typeface="Corisande-Regular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Corisande-Regular"/>
                <a:cs typeface="Corisande-Regular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5693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hautPPT.tiff                                                   000E0A02Serveur de fichiers            BB6C0E28: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9"/>
          <p:cNvSpPr>
            <a:spLocks noChangeArrowheads="1"/>
          </p:cNvSpPr>
          <p:nvPr userDrawn="1"/>
        </p:nvSpPr>
        <p:spPr bwMode="auto">
          <a:xfrm>
            <a:off x="2441575" y="47323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4" name="Text Box 131"/>
          <p:cNvSpPr txBox="1">
            <a:spLocks noChangeArrowheads="1"/>
          </p:cNvSpPr>
          <p:nvPr userDrawn="1"/>
        </p:nvSpPr>
        <p:spPr bwMode="auto">
          <a:xfrm>
            <a:off x="2843808" y="116632"/>
            <a:ext cx="338437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2673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Corisande-Regular"/>
                <a:cs typeface="Corisande-Regular"/>
              </a:rPr>
              <a:t>30 </a:t>
            </a:r>
            <a:r>
              <a:rPr lang="en-US" sz="2000" dirty="0" err="1" smtClean="0">
                <a:solidFill>
                  <a:schemeClr val="bg1"/>
                </a:solidFill>
                <a:latin typeface="Corisande-Regular"/>
                <a:cs typeface="Corisande-Regular"/>
              </a:rPr>
              <a:t>juin</a:t>
            </a:r>
            <a:r>
              <a:rPr lang="en-US" sz="2000" baseline="0" dirty="0" smtClean="0">
                <a:solidFill>
                  <a:schemeClr val="bg1"/>
                </a:solidFill>
                <a:latin typeface="Corisande-Regular"/>
                <a:cs typeface="Corisande-Regular"/>
              </a:rPr>
              <a:t> 2017 – </a:t>
            </a:r>
            <a:r>
              <a:rPr lang="en-US" sz="2000" baseline="0" dirty="0" err="1" smtClean="0">
                <a:solidFill>
                  <a:schemeClr val="bg1"/>
                </a:solidFill>
                <a:latin typeface="Corisande-Regular"/>
                <a:cs typeface="Corisande-Regular"/>
              </a:rPr>
              <a:t>entrepreneuriat</a:t>
            </a:r>
            <a:r>
              <a:rPr lang="en-US" sz="2000" baseline="0" dirty="0" smtClean="0">
                <a:solidFill>
                  <a:schemeClr val="bg1"/>
                </a:solidFill>
                <a:latin typeface="Corisande-Regular"/>
                <a:cs typeface="Corisande-Regular"/>
              </a:rPr>
              <a:t> </a:t>
            </a:r>
            <a:r>
              <a:rPr lang="en-US" sz="2000" baseline="0" dirty="0" err="1" smtClean="0">
                <a:solidFill>
                  <a:schemeClr val="bg1"/>
                </a:solidFill>
                <a:latin typeface="Corisande-Regular"/>
                <a:cs typeface="Corisande-Regular"/>
              </a:rPr>
              <a:t>doctorants</a:t>
            </a:r>
            <a:endParaRPr lang="fr-FR" sz="2000" dirty="0">
              <a:solidFill>
                <a:schemeClr val="bg1"/>
              </a:solidFill>
              <a:latin typeface="Corisande-Regular"/>
              <a:cs typeface="Corisande-Regular"/>
            </a:endParaRPr>
          </a:p>
        </p:txBody>
      </p:sp>
      <p:pic>
        <p:nvPicPr>
          <p:cNvPr id="1029" name="Image 14" descr="aditec_vertical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-242888"/>
            <a:ext cx="915987" cy="12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4"/>
          <p:cNvSpPr>
            <a:spLocks noChangeArrowheads="1"/>
          </p:cNvSpPr>
          <p:nvPr/>
        </p:nvSpPr>
        <p:spPr bwMode="auto">
          <a:xfrm>
            <a:off x="6188075" y="2819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6934200" y="6019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075" name="Rectangle 2"/>
          <p:cNvSpPr txBox="1">
            <a:spLocks noChangeArrowheads="1"/>
          </p:cNvSpPr>
          <p:nvPr/>
        </p:nvSpPr>
        <p:spPr bwMode="auto">
          <a:xfrm>
            <a:off x="755650" y="2852738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600" b="1" dirty="0" err="1" smtClean="0">
                <a:solidFill>
                  <a:srgbClr val="04508C"/>
                </a:solidFill>
                <a:latin typeface="Corisande-Regular" charset="0"/>
              </a:rPr>
              <a:t>Aditec</a:t>
            </a:r>
            <a:endParaRPr lang="fr-FR" sz="3600" b="1" dirty="0">
              <a:solidFill>
                <a:srgbClr val="04508C"/>
              </a:solidFill>
              <a:latin typeface="Corisande-Regular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2400" smtClean="0"/>
              <a:t>Deux grandes phases</a:t>
            </a:r>
            <a:endParaRPr lang="fr-FR" smtClean="0"/>
          </a:p>
        </p:txBody>
      </p:sp>
      <p:sp>
        <p:nvSpPr>
          <p:cNvPr id="433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1113" y="2100263"/>
            <a:ext cx="6342062" cy="4318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fr-FR" sz="2400" dirty="0" smtClean="0">
                <a:cs typeface="+mn-cs"/>
              </a:rPr>
              <a:t>- Etude de faisabilité de l</a:t>
            </a:r>
            <a:r>
              <a:rPr lang="ja-JP" altLang="fr-FR" sz="2400" dirty="0" smtClean="0">
                <a:latin typeface="Arial"/>
                <a:cs typeface="+mn-cs"/>
              </a:rPr>
              <a:t>’</a:t>
            </a:r>
            <a:r>
              <a:rPr lang="fr-FR" sz="2400" dirty="0" smtClean="0">
                <a:cs typeface="+mn-cs"/>
              </a:rPr>
              <a:t>idée</a:t>
            </a:r>
          </a:p>
          <a:p>
            <a:pPr eaLnBrk="1" hangingPunct="1">
              <a:buFontTx/>
              <a:buChar char="-"/>
              <a:defRPr/>
            </a:pPr>
            <a:endParaRPr lang="fr-FR" sz="2400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fr-FR" sz="2400" dirty="0" smtClean="0">
                <a:cs typeface="+mn-cs"/>
              </a:rPr>
              <a:t>- Etude de faisabilité du projet</a:t>
            </a:r>
            <a:endParaRPr lang="fr-FR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6536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3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3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971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86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0704" y="83671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dirty="0" smtClean="0"/>
              <a:t>Les études de faisabilité du projet</a:t>
            </a:r>
            <a:endParaRPr lang="fr-FR" dirty="0" smtClean="0"/>
          </a:p>
        </p:txBody>
      </p:sp>
      <p:sp>
        <p:nvSpPr>
          <p:cNvPr id="4338692" name="Rectangle 4"/>
          <p:cNvSpPr>
            <a:spLocks noChangeArrowheads="1"/>
          </p:cNvSpPr>
          <p:nvPr/>
        </p:nvSpPr>
        <p:spPr bwMode="auto">
          <a:xfrm>
            <a:off x="11764963" y="1666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endParaRPr lang="fr-FR" sz="2400">
              <a:latin typeface="Times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23528" y="1844824"/>
            <a:ext cx="1872208" cy="648072"/>
          </a:xfrm>
          <a:prstGeom prst="rect">
            <a:avLst/>
          </a:prstGeom>
          <a:solidFill>
            <a:srgbClr val="F9FF8C"/>
          </a:solidFill>
          <a:ln w="9525" cap="flat" cmpd="sng" algn="ctr">
            <a:solidFill>
              <a:srgbClr val="F9FF8C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dirty="0">
                <a:latin typeface="Corisande-Regular"/>
                <a:cs typeface="Corisande-Regular"/>
              </a:rPr>
              <a:t>E</a:t>
            </a:r>
            <a:r>
              <a:rPr lang="fr-FR" sz="2000" dirty="0" smtClean="0">
                <a:latin typeface="Corisande-Regular"/>
                <a:cs typeface="Corisande-Regular"/>
              </a:rPr>
              <a:t>conomique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risande-Regular"/>
              <a:cs typeface="Corisande-Regular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618432" y="1844824"/>
            <a:ext cx="1872208" cy="648072"/>
          </a:xfrm>
          <a:prstGeom prst="rect">
            <a:avLst/>
          </a:prstGeom>
          <a:solidFill>
            <a:srgbClr val="F9FF8C"/>
          </a:solidFill>
          <a:ln w="9525" cap="flat" cmpd="sng" algn="ctr">
            <a:solidFill>
              <a:srgbClr val="F9FF8C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dirty="0" smtClean="0">
                <a:latin typeface="Corisande-Regular"/>
                <a:cs typeface="Corisande-Regular"/>
              </a:rPr>
              <a:t>Commerciale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risande-Regular"/>
              <a:cs typeface="Corisande-Regular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922688" y="1844824"/>
            <a:ext cx="1872208" cy="648072"/>
          </a:xfrm>
          <a:prstGeom prst="rect">
            <a:avLst/>
          </a:prstGeom>
          <a:solidFill>
            <a:srgbClr val="F9FF8C"/>
          </a:solidFill>
          <a:ln w="9525" cap="flat" cmpd="sng" algn="ctr">
            <a:solidFill>
              <a:srgbClr val="F9FF8C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dirty="0" smtClean="0">
                <a:latin typeface="Corisande-Regular"/>
                <a:cs typeface="Corisande-Regular"/>
              </a:rPr>
              <a:t>Juridique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risande-Regular"/>
              <a:cs typeface="Corisande-Regular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092280" y="1844824"/>
            <a:ext cx="1872208" cy="648072"/>
          </a:xfrm>
          <a:prstGeom prst="rect">
            <a:avLst/>
          </a:prstGeom>
          <a:solidFill>
            <a:srgbClr val="F9FF8C"/>
          </a:solidFill>
          <a:ln w="9525" cap="flat" cmpd="sng" algn="ctr">
            <a:solidFill>
              <a:srgbClr val="F9FF8C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dirty="0" smtClean="0">
                <a:latin typeface="Corisande-Regular"/>
                <a:cs typeface="Corisande-Regular"/>
              </a:rPr>
              <a:t>Technique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risande-Regular"/>
              <a:cs typeface="Corisande-Regular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3528" y="3284984"/>
            <a:ext cx="1872208" cy="648072"/>
          </a:xfrm>
          <a:prstGeom prst="rect">
            <a:avLst/>
          </a:prstGeom>
          <a:solidFill>
            <a:srgbClr val="F9FF8C"/>
          </a:solidFill>
          <a:ln w="9525" cap="flat" cmpd="sng" algn="ctr">
            <a:solidFill>
              <a:srgbClr val="F9FF8C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dirty="0" smtClean="0">
                <a:latin typeface="Corisande-Regular"/>
                <a:cs typeface="Corisande-Regular"/>
              </a:rPr>
              <a:t>Technologique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risande-Regular"/>
              <a:cs typeface="Corisande-Regular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092280" y="4725144"/>
            <a:ext cx="1872208" cy="648072"/>
          </a:xfrm>
          <a:prstGeom prst="rect">
            <a:avLst/>
          </a:prstGeom>
          <a:solidFill>
            <a:srgbClr val="F9FF8C"/>
          </a:solidFill>
          <a:ln w="9525" cap="flat" cmpd="sng" algn="ctr">
            <a:solidFill>
              <a:srgbClr val="F9FF8C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dirty="0" smtClean="0">
                <a:latin typeface="Corisande-Regular"/>
                <a:cs typeface="Corisande-Regular"/>
              </a:rPr>
              <a:t>Financière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risande-Regular"/>
              <a:cs typeface="Corisande-Regular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23528" y="4653136"/>
            <a:ext cx="1872208" cy="648072"/>
          </a:xfrm>
          <a:prstGeom prst="rect">
            <a:avLst/>
          </a:prstGeom>
          <a:solidFill>
            <a:srgbClr val="F9FF8C"/>
          </a:solidFill>
          <a:ln w="9525" cap="flat" cmpd="sng" algn="ctr">
            <a:solidFill>
              <a:srgbClr val="F9FF8C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dirty="0" smtClean="0">
                <a:latin typeface="Corisande-Regular"/>
                <a:cs typeface="Corisande-Regular"/>
              </a:rPr>
              <a:t>Organisation, </a:t>
            </a:r>
            <a:r>
              <a:rPr lang="fr-FR" sz="2000" dirty="0" err="1" smtClean="0">
                <a:latin typeface="Corisande-Regular"/>
                <a:cs typeface="Corisande-Regular"/>
              </a:rPr>
              <a:t>process</a:t>
            </a:r>
            <a:endParaRPr lang="fr-FR" sz="2000" dirty="0" smtClean="0">
              <a:latin typeface="Corisande-Regular"/>
              <a:cs typeface="Corisande-Regular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092280" y="3284984"/>
            <a:ext cx="1872208" cy="648072"/>
          </a:xfrm>
          <a:prstGeom prst="rect">
            <a:avLst/>
          </a:prstGeom>
          <a:solidFill>
            <a:srgbClr val="F9FF8C"/>
          </a:solidFill>
          <a:ln w="9525" cap="flat" cmpd="sng" algn="ctr">
            <a:solidFill>
              <a:srgbClr val="F9FF8C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dirty="0" smtClean="0">
                <a:latin typeface="Corisande-Regular"/>
                <a:cs typeface="Corisande-Regular"/>
              </a:rPr>
              <a:t>Modèle économique</a:t>
            </a:r>
          </a:p>
        </p:txBody>
      </p:sp>
      <p:sp>
        <p:nvSpPr>
          <p:cNvPr id="4" name="Ellipse 3"/>
          <p:cNvSpPr/>
          <p:nvPr/>
        </p:nvSpPr>
        <p:spPr bwMode="auto">
          <a:xfrm>
            <a:off x="3635896" y="3501008"/>
            <a:ext cx="1944216" cy="1656184"/>
          </a:xfrm>
          <a:prstGeom prst="ellipse">
            <a:avLst/>
          </a:prstGeom>
          <a:solidFill>
            <a:srgbClr val="F2BE45"/>
          </a:solidFill>
          <a:ln w="9525" cap="flat" cmpd="sng" algn="ctr">
            <a:solidFill>
              <a:srgbClr val="FF8134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risande-Regular"/>
              <a:cs typeface="Corisande-Regular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isande-Regular"/>
                <a:cs typeface="Corisande-Regular"/>
              </a:rPr>
              <a:t>Validatio</a:t>
            </a:r>
            <a:r>
              <a:rPr lang="fr-FR" sz="2000" dirty="0" smtClean="0">
                <a:latin typeface="Corisande-Regular"/>
                <a:cs typeface="Corisande-Regular"/>
              </a:rPr>
              <a:t>n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risande-Regular"/>
              <a:cs typeface="Corisande-Regular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isande-Regular"/>
                <a:cs typeface="Corisande-Regular"/>
              </a:rPr>
              <a:t>Projet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isande-Regular"/>
              <a:cs typeface="Corisande-Regular"/>
            </a:endParaRPr>
          </a:p>
        </p:txBody>
      </p:sp>
      <p:sp>
        <p:nvSpPr>
          <p:cNvPr id="6" name="Flèche vers le haut 5"/>
          <p:cNvSpPr/>
          <p:nvPr/>
        </p:nvSpPr>
        <p:spPr bwMode="auto">
          <a:xfrm rot="10025409">
            <a:off x="3694958" y="2676380"/>
            <a:ext cx="418487" cy="576064"/>
          </a:xfrm>
          <a:prstGeom prst="upArrow">
            <a:avLst/>
          </a:prstGeom>
          <a:solidFill>
            <a:srgbClr val="78E07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7" name="Flèche vers le haut 16"/>
          <p:cNvSpPr/>
          <p:nvPr/>
        </p:nvSpPr>
        <p:spPr bwMode="auto">
          <a:xfrm rot="7915763">
            <a:off x="2343797" y="2363812"/>
            <a:ext cx="418487" cy="1148198"/>
          </a:xfrm>
          <a:prstGeom prst="upArrow">
            <a:avLst/>
          </a:prstGeom>
          <a:solidFill>
            <a:srgbClr val="78E07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8" name="Flèche vers le haut 17"/>
          <p:cNvSpPr/>
          <p:nvPr/>
        </p:nvSpPr>
        <p:spPr bwMode="auto">
          <a:xfrm rot="7260749">
            <a:off x="2629192" y="3540711"/>
            <a:ext cx="418487" cy="576064"/>
          </a:xfrm>
          <a:prstGeom prst="upArrow">
            <a:avLst/>
          </a:prstGeom>
          <a:solidFill>
            <a:srgbClr val="78E07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9" name="Flèche vers le haut 18"/>
          <p:cNvSpPr/>
          <p:nvPr/>
        </p:nvSpPr>
        <p:spPr bwMode="auto">
          <a:xfrm rot="12679977">
            <a:off x="5051303" y="2847730"/>
            <a:ext cx="418487" cy="576064"/>
          </a:xfrm>
          <a:prstGeom prst="upArrow">
            <a:avLst/>
          </a:prstGeom>
          <a:solidFill>
            <a:srgbClr val="78E07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0" name="Flèche vers le haut 19"/>
          <p:cNvSpPr/>
          <p:nvPr/>
        </p:nvSpPr>
        <p:spPr bwMode="auto">
          <a:xfrm rot="15070754">
            <a:off x="6143053" y="3503952"/>
            <a:ext cx="418487" cy="576064"/>
          </a:xfrm>
          <a:prstGeom prst="upArrow">
            <a:avLst/>
          </a:prstGeom>
          <a:solidFill>
            <a:srgbClr val="78E07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2" name="Flèche vers le haut 21"/>
          <p:cNvSpPr/>
          <p:nvPr/>
        </p:nvSpPr>
        <p:spPr bwMode="auto">
          <a:xfrm rot="13799474">
            <a:off x="6449177" y="2376149"/>
            <a:ext cx="418487" cy="1148198"/>
          </a:xfrm>
          <a:prstGeom prst="upArrow">
            <a:avLst/>
          </a:prstGeom>
          <a:solidFill>
            <a:srgbClr val="78E07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3" name="Flèche vers le haut 22"/>
          <p:cNvSpPr/>
          <p:nvPr/>
        </p:nvSpPr>
        <p:spPr bwMode="auto">
          <a:xfrm rot="16788986">
            <a:off x="5906382" y="4620392"/>
            <a:ext cx="418487" cy="576064"/>
          </a:xfrm>
          <a:prstGeom prst="upArrow">
            <a:avLst/>
          </a:prstGeom>
          <a:solidFill>
            <a:srgbClr val="78E07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4" name="Flèche vers le haut 23"/>
          <p:cNvSpPr/>
          <p:nvPr/>
        </p:nvSpPr>
        <p:spPr bwMode="auto">
          <a:xfrm rot="3731979">
            <a:off x="2698908" y="4612524"/>
            <a:ext cx="418487" cy="576064"/>
          </a:xfrm>
          <a:prstGeom prst="upArrow">
            <a:avLst/>
          </a:prstGeom>
          <a:solidFill>
            <a:srgbClr val="78E07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02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 bwMode="auto">
          <a:xfrm>
            <a:off x="251520" y="2564904"/>
            <a:ext cx="1080120" cy="504056"/>
          </a:xfrm>
          <a:prstGeom prst="rect">
            <a:avLst/>
          </a:prstGeom>
          <a:solidFill>
            <a:srgbClr val="E33E5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5004048" y="4437112"/>
            <a:ext cx="1080120" cy="504056"/>
          </a:xfrm>
          <a:prstGeom prst="rect">
            <a:avLst/>
          </a:prstGeom>
          <a:solidFill>
            <a:srgbClr val="E33E5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63" name="Triangle isocèle 62"/>
          <p:cNvSpPr/>
          <p:nvPr/>
        </p:nvSpPr>
        <p:spPr bwMode="auto">
          <a:xfrm>
            <a:off x="3635896" y="3140968"/>
            <a:ext cx="648072" cy="504056"/>
          </a:xfrm>
          <a:prstGeom prst="triangle">
            <a:avLst/>
          </a:prstGeom>
          <a:solidFill>
            <a:srgbClr val="C2AEE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56" name="Triangle isocèle 55"/>
          <p:cNvSpPr/>
          <p:nvPr/>
        </p:nvSpPr>
        <p:spPr bwMode="auto">
          <a:xfrm>
            <a:off x="6372200" y="4437112"/>
            <a:ext cx="648072" cy="504056"/>
          </a:xfrm>
          <a:prstGeom prst="triangle">
            <a:avLst/>
          </a:prstGeom>
          <a:solidFill>
            <a:srgbClr val="C2AEE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61" name="Ellipse 60"/>
          <p:cNvSpPr/>
          <p:nvPr/>
        </p:nvSpPr>
        <p:spPr bwMode="auto">
          <a:xfrm>
            <a:off x="3995936" y="5085184"/>
            <a:ext cx="1296144" cy="504056"/>
          </a:xfrm>
          <a:prstGeom prst="ellipse">
            <a:avLst/>
          </a:prstGeom>
          <a:solidFill>
            <a:srgbClr val="CCDAE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33" name="Triangle isocèle 32"/>
          <p:cNvSpPr/>
          <p:nvPr/>
        </p:nvSpPr>
        <p:spPr bwMode="auto">
          <a:xfrm>
            <a:off x="2123727" y="4437112"/>
            <a:ext cx="1008113" cy="432048"/>
          </a:xfrm>
          <a:prstGeom prst="triangle">
            <a:avLst>
              <a:gd name="adj" fmla="val 53400"/>
            </a:avLst>
          </a:prstGeom>
          <a:solidFill>
            <a:srgbClr val="5390E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59" name="Connecteur 58"/>
          <p:cNvSpPr/>
          <p:nvPr/>
        </p:nvSpPr>
        <p:spPr bwMode="auto">
          <a:xfrm>
            <a:off x="1763688" y="980728"/>
            <a:ext cx="1512168" cy="720080"/>
          </a:xfrm>
          <a:prstGeom prst="flowChartConnector">
            <a:avLst/>
          </a:prstGeom>
          <a:solidFill>
            <a:srgbClr val="C9F59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58" name="Connecteur 57"/>
          <p:cNvSpPr/>
          <p:nvPr/>
        </p:nvSpPr>
        <p:spPr bwMode="auto">
          <a:xfrm>
            <a:off x="6300192" y="2492896"/>
            <a:ext cx="1728192" cy="720080"/>
          </a:xfrm>
          <a:prstGeom prst="flowChartConnector">
            <a:avLst/>
          </a:prstGeom>
          <a:solidFill>
            <a:srgbClr val="C9F59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57" name="Connecteur 56"/>
          <p:cNvSpPr/>
          <p:nvPr/>
        </p:nvSpPr>
        <p:spPr bwMode="auto">
          <a:xfrm>
            <a:off x="323528" y="4581128"/>
            <a:ext cx="1512168" cy="720080"/>
          </a:xfrm>
          <a:prstGeom prst="flowChartConnector">
            <a:avLst/>
          </a:prstGeom>
          <a:solidFill>
            <a:srgbClr val="C9F59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067944" y="1412776"/>
            <a:ext cx="1872208" cy="578198"/>
          </a:xfrm>
          <a:prstGeom prst="rect">
            <a:avLst/>
          </a:prstGeom>
          <a:solidFill>
            <a:srgbClr val="FEFF8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50" name="Ellipse 49"/>
          <p:cNvSpPr/>
          <p:nvPr/>
        </p:nvSpPr>
        <p:spPr bwMode="auto">
          <a:xfrm>
            <a:off x="7596336" y="4293096"/>
            <a:ext cx="1152128" cy="1008112"/>
          </a:xfrm>
          <a:prstGeom prst="ellipse">
            <a:avLst/>
          </a:prstGeom>
          <a:solidFill>
            <a:srgbClr val="CCDAE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39" name="Ellipse 38"/>
          <p:cNvSpPr/>
          <p:nvPr/>
        </p:nvSpPr>
        <p:spPr bwMode="auto">
          <a:xfrm>
            <a:off x="1547664" y="1628800"/>
            <a:ext cx="1296144" cy="720080"/>
          </a:xfrm>
          <a:prstGeom prst="ellipse">
            <a:avLst/>
          </a:prstGeom>
          <a:solidFill>
            <a:srgbClr val="CCDAE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48" name="Connecteur 47"/>
          <p:cNvSpPr/>
          <p:nvPr/>
        </p:nvSpPr>
        <p:spPr bwMode="auto">
          <a:xfrm>
            <a:off x="6948264" y="1484784"/>
            <a:ext cx="1224136" cy="720080"/>
          </a:xfrm>
          <a:prstGeom prst="flowChartConnector">
            <a:avLst/>
          </a:prstGeom>
          <a:solidFill>
            <a:srgbClr val="F5C24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47" name="Connecteur 46"/>
          <p:cNvSpPr/>
          <p:nvPr/>
        </p:nvSpPr>
        <p:spPr bwMode="auto">
          <a:xfrm>
            <a:off x="3563888" y="4077072"/>
            <a:ext cx="1224136" cy="720080"/>
          </a:xfrm>
          <a:prstGeom prst="flowChartConnector">
            <a:avLst/>
          </a:prstGeom>
          <a:solidFill>
            <a:srgbClr val="F5C24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46" name="Connecteur 45"/>
          <p:cNvSpPr/>
          <p:nvPr/>
        </p:nvSpPr>
        <p:spPr bwMode="auto">
          <a:xfrm>
            <a:off x="2123728" y="2708920"/>
            <a:ext cx="1224136" cy="720080"/>
          </a:xfrm>
          <a:prstGeom prst="flowChartConnector">
            <a:avLst/>
          </a:prstGeom>
          <a:solidFill>
            <a:srgbClr val="F5C24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45" name="Hexagone 44"/>
          <p:cNvSpPr/>
          <p:nvPr/>
        </p:nvSpPr>
        <p:spPr bwMode="auto">
          <a:xfrm>
            <a:off x="467544" y="5517232"/>
            <a:ext cx="1224136" cy="504056"/>
          </a:xfrm>
          <a:prstGeom prst="hexagon">
            <a:avLst/>
          </a:prstGeom>
          <a:solidFill>
            <a:srgbClr val="E3978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44" name="Hexagone 43"/>
          <p:cNvSpPr/>
          <p:nvPr/>
        </p:nvSpPr>
        <p:spPr bwMode="auto">
          <a:xfrm>
            <a:off x="7452320" y="5733256"/>
            <a:ext cx="1512168" cy="432048"/>
          </a:xfrm>
          <a:prstGeom prst="hexagon">
            <a:avLst/>
          </a:prstGeom>
          <a:solidFill>
            <a:srgbClr val="E3978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43" name="Hexagone 42"/>
          <p:cNvSpPr/>
          <p:nvPr/>
        </p:nvSpPr>
        <p:spPr bwMode="auto">
          <a:xfrm>
            <a:off x="4716016" y="3861048"/>
            <a:ext cx="1152128" cy="432048"/>
          </a:xfrm>
          <a:prstGeom prst="hexagon">
            <a:avLst/>
          </a:prstGeom>
          <a:solidFill>
            <a:srgbClr val="E3978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42" name="Hexagone 41"/>
          <p:cNvSpPr/>
          <p:nvPr/>
        </p:nvSpPr>
        <p:spPr bwMode="auto">
          <a:xfrm>
            <a:off x="2699792" y="5877272"/>
            <a:ext cx="1104751" cy="432048"/>
          </a:xfrm>
          <a:prstGeom prst="hexagon">
            <a:avLst/>
          </a:prstGeom>
          <a:solidFill>
            <a:srgbClr val="E3978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41" name="Hexagone 40"/>
          <p:cNvSpPr/>
          <p:nvPr/>
        </p:nvSpPr>
        <p:spPr bwMode="auto">
          <a:xfrm>
            <a:off x="2051720" y="3717032"/>
            <a:ext cx="1104751" cy="432048"/>
          </a:xfrm>
          <a:prstGeom prst="hexagon">
            <a:avLst/>
          </a:prstGeom>
          <a:solidFill>
            <a:srgbClr val="E3978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36" name="Hexagone 35"/>
          <p:cNvSpPr/>
          <p:nvPr/>
        </p:nvSpPr>
        <p:spPr bwMode="auto">
          <a:xfrm>
            <a:off x="4788024" y="2204864"/>
            <a:ext cx="1008112" cy="432048"/>
          </a:xfrm>
          <a:prstGeom prst="hexagon">
            <a:avLst/>
          </a:prstGeom>
          <a:solidFill>
            <a:srgbClr val="E3978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38" name="Connecteur 37"/>
          <p:cNvSpPr/>
          <p:nvPr/>
        </p:nvSpPr>
        <p:spPr bwMode="auto">
          <a:xfrm>
            <a:off x="395536" y="3573016"/>
            <a:ext cx="1512168" cy="720080"/>
          </a:xfrm>
          <a:prstGeom prst="flowChartConnector">
            <a:avLst/>
          </a:prstGeom>
          <a:solidFill>
            <a:srgbClr val="F5C24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084168" y="3645024"/>
            <a:ext cx="1872208" cy="504056"/>
          </a:xfrm>
          <a:prstGeom prst="rect">
            <a:avLst/>
          </a:prstGeom>
          <a:solidFill>
            <a:srgbClr val="38A16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868144" y="5373216"/>
            <a:ext cx="1368152" cy="578198"/>
          </a:xfrm>
          <a:prstGeom prst="rect">
            <a:avLst/>
          </a:prstGeom>
          <a:solidFill>
            <a:srgbClr val="FEFF8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35" name="Connecteur 34"/>
          <p:cNvSpPr/>
          <p:nvPr/>
        </p:nvSpPr>
        <p:spPr bwMode="auto">
          <a:xfrm>
            <a:off x="4860032" y="2924944"/>
            <a:ext cx="1224136" cy="720080"/>
          </a:xfrm>
          <a:prstGeom prst="flowChartConnector">
            <a:avLst/>
          </a:prstGeom>
          <a:solidFill>
            <a:srgbClr val="F5C24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34" name="Connecteur 33"/>
          <p:cNvSpPr/>
          <p:nvPr/>
        </p:nvSpPr>
        <p:spPr bwMode="auto">
          <a:xfrm>
            <a:off x="7919864" y="2996952"/>
            <a:ext cx="1224136" cy="720080"/>
          </a:xfrm>
          <a:prstGeom prst="flowChartConnector">
            <a:avLst/>
          </a:prstGeom>
          <a:solidFill>
            <a:srgbClr val="F5C24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3" name="Connecteur 2"/>
          <p:cNvSpPr/>
          <p:nvPr/>
        </p:nvSpPr>
        <p:spPr bwMode="auto">
          <a:xfrm>
            <a:off x="179512" y="1340768"/>
            <a:ext cx="1224136" cy="720080"/>
          </a:xfrm>
          <a:prstGeom prst="flowChartConnector">
            <a:avLst/>
          </a:prstGeom>
          <a:solidFill>
            <a:srgbClr val="F5C24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4398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23309" y="908720"/>
            <a:ext cx="5903912" cy="4000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fr-FR" dirty="0" err="1" smtClean="0"/>
              <a:t>Eco-système</a:t>
            </a:r>
            <a:r>
              <a:rPr lang="fr-FR" dirty="0" smtClean="0"/>
              <a:t> de l’innovation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67544" y="1484784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CEEI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868144" y="5373216"/>
            <a:ext cx="144016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risande-Regular"/>
                <a:cs typeface="Corisande-Regular"/>
              </a:rPr>
              <a:t>Enseignement supérieur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919864" y="314096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Incubateurs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7544" y="3645024"/>
            <a:ext cx="13681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risande-Regular"/>
                <a:cs typeface="Corisande-Regular"/>
              </a:rPr>
              <a:t>Pôles de compétitivité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9552" y="558924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Amorçage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276128" y="2861320"/>
            <a:ext cx="999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Grappes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7236296" y="162880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SATT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95536" y="4581128"/>
            <a:ext cx="13681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risande-Regular"/>
                <a:cs typeface="Corisande-Regular"/>
              </a:rPr>
              <a:t>Réseau Entreprendre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195736" y="3717032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Banques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076056" y="220486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BPI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995936" y="5157192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Consultants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004048" y="3933056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PFIL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452320" y="573325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Capital Risque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716288" y="4229472"/>
            <a:ext cx="927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Clusters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835696" y="1052736"/>
            <a:ext cx="13681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risande-Regular"/>
                <a:cs typeface="Corisande-Regular"/>
              </a:rPr>
              <a:t>Boutiques de gestion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300192" y="2636912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Réseau consulaire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084168" y="3717032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Collectivités locales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444208" y="4581128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ESS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076056" y="450912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risande-Regular"/>
                <a:cs typeface="Corisande-Regular"/>
              </a:rPr>
              <a:t>Europe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51520" y="2492896"/>
            <a:ext cx="11521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Dispositifs nationaux 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707904" y="328498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PEE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1331640" y="170080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Corisande-Regular"/>
                <a:cs typeface="Corisande-Regular"/>
              </a:rPr>
              <a:t>Fonds d’investissement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7452320" y="4509120"/>
            <a:ext cx="144016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risande-Regular"/>
                <a:cs typeface="Corisande-Regular"/>
              </a:rPr>
              <a:t>Coopératives d’activité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2771800" y="5877272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risande-Regular"/>
                <a:cs typeface="Corisande-Regular"/>
              </a:rPr>
              <a:t>Cigales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067944" y="1412776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risande-Regular"/>
                <a:cs typeface="Corisande-Regular"/>
              </a:rPr>
              <a:t>accélérateurs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411760" y="450912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ARI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860032" y="3068960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risande-Regular"/>
                <a:cs typeface="Corisande-Regular"/>
              </a:rPr>
              <a:t>technopoles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68" name="Connecteur 67"/>
          <p:cNvSpPr/>
          <p:nvPr/>
        </p:nvSpPr>
        <p:spPr bwMode="auto">
          <a:xfrm>
            <a:off x="4283968" y="5661248"/>
            <a:ext cx="1512168" cy="720080"/>
          </a:xfrm>
          <a:prstGeom prst="flowChartConnector">
            <a:avLst/>
          </a:prstGeom>
          <a:solidFill>
            <a:srgbClr val="C9F59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4355976" y="5733256"/>
            <a:ext cx="13681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risande-Regular"/>
                <a:cs typeface="Corisande-Regular"/>
              </a:rPr>
              <a:t>Pépinières d’entreprises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70" name="Connecteur 69"/>
          <p:cNvSpPr/>
          <p:nvPr/>
        </p:nvSpPr>
        <p:spPr bwMode="auto">
          <a:xfrm>
            <a:off x="2339752" y="5013176"/>
            <a:ext cx="1224136" cy="720080"/>
          </a:xfrm>
          <a:prstGeom prst="flowChartConnector">
            <a:avLst/>
          </a:prstGeom>
          <a:solidFill>
            <a:srgbClr val="F5C24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2339752" y="515719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err="1" smtClean="0">
                <a:latin typeface="Corisande-Regular"/>
                <a:cs typeface="Corisande-Regular"/>
              </a:rPr>
              <a:t>Livinglabs</a:t>
            </a:r>
            <a:endParaRPr lang="fr-FR" sz="1600" dirty="0">
              <a:latin typeface="Corisande-Regular"/>
              <a:cs typeface="Corisande-Regular"/>
            </a:endParaRPr>
          </a:p>
        </p:txBody>
      </p:sp>
      <p:sp>
        <p:nvSpPr>
          <p:cNvPr id="73" name="Connecteur 72"/>
          <p:cNvSpPr/>
          <p:nvPr/>
        </p:nvSpPr>
        <p:spPr bwMode="auto">
          <a:xfrm>
            <a:off x="2699792" y="1988840"/>
            <a:ext cx="1512168" cy="720080"/>
          </a:xfrm>
          <a:prstGeom prst="flowChartConnector">
            <a:avLst/>
          </a:prstGeom>
          <a:solidFill>
            <a:srgbClr val="C9F59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2771800" y="2060848"/>
            <a:ext cx="13681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risande-Regular"/>
                <a:cs typeface="Corisande-Regular"/>
              </a:rPr>
              <a:t>Espaces de </a:t>
            </a:r>
            <a:r>
              <a:rPr lang="fr-FR" sz="1600" dirty="0" err="1" smtClean="0">
                <a:latin typeface="Corisande-Regular"/>
                <a:cs typeface="Corisande-Regular"/>
              </a:rPr>
              <a:t>coworking</a:t>
            </a:r>
            <a:endParaRPr lang="fr-FR" sz="1600" dirty="0">
              <a:latin typeface="Corisande-Regular"/>
              <a:cs typeface="Corisande-Regular"/>
            </a:endParaRPr>
          </a:p>
        </p:txBody>
      </p:sp>
      <p:cxnSp>
        <p:nvCxnSpPr>
          <p:cNvPr id="4398083" name="Connecteur droit 4398082"/>
          <p:cNvCxnSpPr>
            <a:stCxn id="8" idx="1"/>
          </p:cNvCxnSpPr>
          <p:nvPr/>
        </p:nvCxnSpPr>
        <p:spPr bwMode="auto">
          <a:xfrm flipH="1" flipV="1">
            <a:off x="4139952" y="2492896"/>
            <a:ext cx="720080" cy="7453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Connecteur droit 77"/>
          <p:cNvCxnSpPr>
            <a:stCxn id="3" idx="6"/>
            <a:endCxn id="59" idx="2"/>
          </p:cNvCxnSpPr>
          <p:nvPr/>
        </p:nvCxnSpPr>
        <p:spPr bwMode="auto">
          <a:xfrm flipV="1">
            <a:off x="1403648" y="1340768"/>
            <a:ext cx="36004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Connecteur droit 80"/>
          <p:cNvCxnSpPr>
            <a:stCxn id="25" idx="0"/>
            <a:endCxn id="3" idx="4"/>
          </p:cNvCxnSpPr>
          <p:nvPr/>
        </p:nvCxnSpPr>
        <p:spPr bwMode="auto">
          <a:xfrm flipH="1" flipV="1">
            <a:off x="791580" y="2060848"/>
            <a:ext cx="36004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Connecteur droit 89"/>
          <p:cNvCxnSpPr>
            <a:stCxn id="46" idx="1"/>
            <a:endCxn id="3" idx="5"/>
          </p:cNvCxnSpPr>
          <p:nvPr/>
        </p:nvCxnSpPr>
        <p:spPr bwMode="auto">
          <a:xfrm flipH="1" flipV="1">
            <a:off x="1224377" y="1955395"/>
            <a:ext cx="1078622" cy="8589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Connecteur droit 92"/>
          <p:cNvCxnSpPr>
            <a:stCxn id="38" idx="6"/>
            <a:endCxn id="3" idx="5"/>
          </p:cNvCxnSpPr>
          <p:nvPr/>
        </p:nvCxnSpPr>
        <p:spPr bwMode="auto">
          <a:xfrm flipH="1" flipV="1">
            <a:off x="1224377" y="1955395"/>
            <a:ext cx="683327" cy="19776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98101" name="Connecteur droit 4398100"/>
          <p:cNvCxnSpPr>
            <a:stCxn id="65" idx="2"/>
            <a:endCxn id="38" idx="0"/>
          </p:cNvCxnSpPr>
          <p:nvPr/>
        </p:nvCxnSpPr>
        <p:spPr bwMode="auto">
          <a:xfrm>
            <a:off x="791580" y="3068960"/>
            <a:ext cx="360040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Connecteur droit 97"/>
          <p:cNvCxnSpPr>
            <a:endCxn id="33" idx="1"/>
          </p:cNvCxnSpPr>
          <p:nvPr/>
        </p:nvCxnSpPr>
        <p:spPr bwMode="auto">
          <a:xfrm>
            <a:off x="1763688" y="4149080"/>
            <a:ext cx="629205" cy="5040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Connecteur droit 99"/>
          <p:cNvCxnSpPr>
            <a:endCxn id="70" idx="7"/>
          </p:cNvCxnSpPr>
          <p:nvPr/>
        </p:nvCxnSpPr>
        <p:spPr bwMode="auto">
          <a:xfrm>
            <a:off x="3131840" y="3356992"/>
            <a:ext cx="252777" cy="17616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Connecteur droit 100"/>
          <p:cNvCxnSpPr>
            <a:endCxn id="47" idx="1"/>
          </p:cNvCxnSpPr>
          <p:nvPr/>
        </p:nvCxnSpPr>
        <p:spPr bwMode="auto">
          <a:xfrm>
            <a:off x="1763688" y="4149080"/>
            <a:ext cx="1979471" cy="334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Connecteur droit 107"/>
          <p:cNvCxnSpPr>
            <a:endCxn id="70" idx="1"/>
          </p:cNvCxnSpPr>
          <p:nvPr/>
        </p:nvCxnSpPr>
        <p:spPr bwMode="auto">
          <a:xfrm flipH="1">
            <a:off x="2519023" y="4869160"/>
            <a:ext cx="108761" cy="249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Connecteur droit 110"/>
          <p:cNvCxnSpPr>
            <a:stCxn id="36" idx="1"/>
            <a:endCxn id="35" idx="0"/>
          </p:cNvCxnSpPr>
          <p:nvPr/>
        </p:nvCxnSpPr>
        <p:spPr bwMode="auto">
          <a:xfrm flipH="1">
            <a:off x="5472100" y="2636912"/>
            <a:ext cx="216024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Connecteur droit 113"/>
          <p:cNvCxnSpPr>
            <a:endCxn id="35" idx="1"/>
          </p:cNvCxnSpPr>
          <p:nvPr/>
        </p:nvCxnSpPr>
        <p:spPr bwMode="auto">
          <a:xfrm>
            <a:off x="4499992" y="1988840"/>
            <a:ext cx="539311" cy="10415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Connecteur droit 116"/>
          <p:cNvCxnSpPr>
            <a:stCxn id="3" idx="6"/>
            <a:endCxn id="73" idx="0"/>
          </p:cNvCxnSpPr>
          <p:nvPr/>
        </p:nvCxnSpPr>
        <p:spPr bwMode="auto">
          <a:xfrm>
            <a:off x="1403648" y="1700808"/>
            <a:ext cx="2052228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Connecteur droit 119"/>
          <p:cNvCxnSpPr>
            <a:stCxn id="48" idx="3"/>
          </p:cNvCxnSpPr>
          <p:nvPr/>
        </p:nvCxnSpPr>
        <p:spPr bwMode="auto">
          <a:xfrm flipH="1">
            <a:off x="5868144" y="2099411"/>
            <a:ext cx="1259391" cy="8975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Connecteur droit 121"/>
          <p:cNvCxnSpPr>
            <a:stCxn id="58" idx="3"/>
          </p:cNvCxnSpPr>
          <p:nvPr/>
        </p:nvCxnSpPr>
        <p:spPr bwMode="auto">
          <a:xfrm flipH="1">
            <a:off x="6084168" y="3107523"/>
            <a:ext cx="469112" cy="249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Connecteur droit 123"/>
          <p:cNvCxnSpPr>
            <a:endCxn id="26" idx="3"/>
          </p:cNvCxnSpPr>
          <p:nvPr/>
        </p:nvCxnSpPr>
        <p:spPr bwMode="auto">
          <a:xfrm flipH="1">
            <a:off x="4211960" y="3356992"/>
            <a:ext cx="685136" cy="972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Connecteur droit 125"/>
          <p:cNvCxnSpPr>
            <a:endCxn id="34" idx="2"/>
          </p:cNvCxnSpPr>
          <p:nvPr/>
        </p:nvCxnSpPr>
        <p:spPr bwMode="auto">
          <a:xfrm flipV="1">
            <a:off x="6084168" y="3356992"/>
            <a:ext cx="1835696" cy="720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Connecteur droit 128"/>
          <p:cNvCxnSpPr>
            <a:stCxn id="39" idx="2"/>
          </p:cNvCxnSpPr>
          <p:nvPr/>
        </p:nvCxnSpPr>
        <p:spPr bwMode="auto">
          <a:xfrm flipH="1" flipV="1">
            <a:off x="1403648" y="1772816"/>
            <a:ext cx="144016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Connecteur droit 131"/>
          <p:cNvCxnSpPr>
            <a:endCxn id="35" idx="3"/>
          </p:cNvCxnSpPr>
          <p:nvPr/>
        </p:nvCxnSpPr>
        <p:spPr bwMode="auto">
          <a:xfrm flipV="1">
            <a:off x="4499992" y="3539571"/>
            <a:ext cx="539311" cy="5627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Connecteur droit 133"/>
          <p:cNvCxnSpPr>
            <a:stCxn id="43" idx="2"/>
          </p:cNvCxnSpPr>
          <p:nvPr/>
        </p:nvCxnSpPr>
        <p:spPr bwMode="auto">
          <a:xfrm flipH="1">
            <a:off x="3537017" y="4293096"/>
            <a:ext cx="1287011" cy="9779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Connecteur droit 135"/>
          <p:cNvCxnSpPr>
            <a:stCxn id="57" idx="6"/>
          </p:cNvCxnSpPr>
          <p:nvPr/>
        </p:nvCxnSpPr>
        <p:spPr bwMode="auto">
          <a:xfrm flipV="1">
            <a:off x="1835696" y="3429001"/>
            <a:ext cx="755335" cy="15121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Connecteur droit 137"/>
          <p:cNvCxnSpPr>
            <a:stCxn id="61" idx="0"/>
            <a:endCxn id="46" idx="5"/>
          </p:cNvCxnSpPr>
          <p:nvPr/>
        </p:nvCxnSpPr>
        <p:spPr bwMode="auto">
          <a:xfrm flipH="1" flipV="1">
            <a:off x="3168593" y="3323547"/>
            <a:ext cx="1475415" cy="17616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Connecteur droit 140"/>
          <p:cNvCxnSpPr>
            <a:stCxn id="61" idx="0"/>
            <a:endCxn id="35" idx="4"/>
          </p:cNvCxnSpPr>
          <p:nvPr/>
        </p:nvCxnSpPr>
        <p:spPr bwMode="auto">
          <a:xfrm flipV="1">
            <a:off x="4644008" y="3645024"/>
            <a:ext cx="828092" cy="14401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Connecteur droit 143"/>
          <p:cNvCxnSpPr>
            <a:stCxn id="45" idx="5"/>
          </p:cNvCxnSpPr>
          <p:nvPr/>
        </p:nvCxnSpPr>
        <p:spPr bwMode="auto">
          <a:xfrm flipV="1">
            <a:off x="1565666" y="4221088"/>
            <a:ext cx="9001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Connecteur droit 145"/>
          <p:cNvCxnSpPr>
            <a:stCxn id="41" idx="4"/>
          </p:cNvCxnSpPr>
          <p:nvPr/>
        </p:nvCxnSpPr>
        <p:spPr bwMode="auto">
          <a:xfrm flipH="1" flipV="1">
            <a:off x="1133618" y="1988840"/>
            <a:ext cx="1026114" cy="1728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Connecteur droit 147"/>
          <p:cNvCxnSpPr>
            <a:endCxn id="41" idx="0"/>
          </p:cNvCxnSpPr>
          <p:nvPr/>
        </p:nvCxnSpPr>
        <p:spPr bwMode="auto">
          <a:xfrm flipH="1">
            <a:off x="3156471" y="3509392"/>
            <a:ext cx="1893025" cy="4236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Connecteur droit 151"/>
          <p:cNvCxnSpPr>
            <a:endCxn id="34" idx="0"/>
          </p:cNvCxnSpPr>
          <p:nvPr/>
        </p:nvCxnSpPr>
        <p:spPr bwMode="auto">
          <a:xfrm>
            <a:off x="7921432" y="2132856"/>
            <a:ext cx="61050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Connecteur droit 153"/>
          <p:cNvCxnSpPr>
            <a:stCxn id="70" idx="4"/>
            <a:endCxn id="45" idx="0"/>
          </p:cNvCxnSpPr>
          <p:nvPr/>
        </p:nvCxnSpPr>
        <p:spPr bwMode="auto">
          <a:xfrm flipH="1">
            <a:off x="1691680" y="5733256"/>
            <a:ext cx="1260140" cy="360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Connecteur droit 156"/>
          <p:cNvCxnSpPr>
            <a:stCxn id="36" idx="3"/>
          </p:cNvCxnSpPr>
          <p:nvPr/>
        </p:nvCxnSpPr>
        <p:spPr bwMode="auto">
          <a:xfrm flipH="1" flipV="1">
            <a:off x="1115616" y="1988840"/>
            <a:ext cx="3672408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Connecteur droit 158"/>
          <p:cNvCxnSpPr/>
          <p:nvPr/>
        </p:nvCxnSpPr>
        <p:spPr bwMode="auto">
          <a:xfrm flipH="1">
            <a:off x="5652120" y="3573016"/>
            <a:ext cx="18108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Connecteur droit 160"/>
          <p:cNvCxnSpPr>
            <a:stCxn id="68" idx="2"/>
          </p:cNvCxnSpPr>
          <p:nvPr/>
        </p:nvCxnSpPr>
        <p:spPr bwMode="auto">
          <a:xfrm flipH="1" flipV="1">
            <a:off x="971600" y="2060848"/>
            <a:ext cx="3312368" cy="3960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3" name="Connecteur droit 162"/>
          <p:cNvCxnSpPr>
            <a:endCxn id="36" idx="2"/>
          </p:cNvCxnSpPr>
          <p:nvPr/>
        </p:nvCxnSpPr>
        <p:spPr bwMode="auto">
          <a:xfrm flipV="1">
            <a:off x="1907704" y="2636912"/>
            <a:ext cx="2988332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Connecteur droit 164"/>
          <p:cNvCxnSpPr>
            <a:stCxn id="68" idx="0"/>
          </p:cNvCxnSpPr>
          <p:nvPr/>
        </p:nvCxnSpPr>
        <p:spPr bwMode="auto">
          <a:xfrm flipV="1">
            <a:off x="5040052" y="3645024"/>
            <a:ext cx="504056" cy="20162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7" name="Connecteur droit 166"/>
          <p:cNvCxnSpPr>
            <a:stCxn id="68" idx="2"/>
          </p:cNvCxnSpPr>
          <p:nvPr/>
        </p:nvCxnSpPr>
        <p:spPr bwMode="auto">
          <a:xfrm flipH="1" flipV="1">
            <a:off x="1691680" y="4221088"/>
            <a:ext cx="2592288" cy="1800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Connecteur droit 170"/>
          <p:cNvCxnSpPr>
            <a:stCxn id="46" idx="2"/>
            <a:endCxn id="25" idx="3"/>
          </p:cNvCxnSpPr>
          <p:nvPr/>
        </p:nvCxnSpPr>
        <p:spPr bwMode="auto">
          <a:xfrm flipH="1" flipV="1">
            <a:off x="1403648" y="2785284"/>
            <a:ext cx="720080" cy="2836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Connecteur droit 173"/>
          <p:cNvCxnSpPr>
            <a:stCxn id="57" idx="6"/>
            <a:endCxn id="70" idx="2"/>
          </p:cNvCxnSpPr>
          <p:nvPr/>
        </p:nvCxnSpPr>
        <p:spPr bwMode="auto">
          <a:xfrm>
            <a:off x="1835696" y="4941168"/>
            <a:ext cx="50405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Connecteur droit 176"/>
          <p:cNvCxnSpPr>
            <a:stCxn id="8" idx="1"/>
            <a:endCxn id="46" idx="6"/>
          </p:cNvCxnSpPr>
          <p:nvPr/>
        </p:nvCxnSpPr>
        <p:spPr bwMode="auto">
          <a:xfrm flipH="1" flipV="1">
            <a:off x="3347864" y="3068960"/>
            <a:ext cx="1512168" cy="1692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Connecteur droit 179"/>
          <p:cNvCxnSpPr>
            <a:stCxn id="7" idx="1"/>
          </p:cNvCxnSpPr>
          <p:nvPr/>
        </p:nvCxnSpPr>
        <p:spPr bwMode="auto">
          <a:xfrm flipH="1" flipV="1">
            <a:off x="5796136" y="2492896"/>
            <a:ext cx="2123728" cy="8173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Connecteur droit 181"/>
          <p:cNvCxnSpPr>
            <a:stCxn id="34" idx="3"/>
            <a:endCxn id="47" idx="6"/>
          </p:cNvCxnSpPr>
          <p:nvPr/>
        </p:nvCxnSpPr>
        <p:spPr bwMode="auto">
          <a:xfrm flipH="1">
            <a:off x="4788024" y="3611579"/>
            <a:ext cx="3311111" cy="8255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Connecteur droit 184"/>
          <p:cNvCxnSpPr/>
          <p:nvPr/>
        </p:nvCxnSpPr>
        <p:spPr bwMode="auto">
          <a:xfrm>
            <a:off x="1043608" y="1988840"/>
            <a:ext cx="2736304" cy="41297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7" name="Connecteur droit 186"/>
          <p:cNvCxnSpPr>
            <a:endCxn id="8" idx="1"/>
          </p:cNvCxnSpPr>
          <p:nvPr/>
        </p:nvCxnSpPr>
        <p:spPr bwMode="auto">
          <a:xfrm>
            <a:off x="1331640" y="1844824"/>
            <a:ext cx="3528392" cy="13934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9" name="Connecteur droit 188"/>
          <p:cNvCxnSpPr>
            <a:stCxn id="46" idx="0"/>
          </p:cNvCxnSpPr>
          <p:nvPr/>
        </p:nvCxnSpPr>
        <p:spPr bwMode="auto">
          <a:xfrm flipH="1" flipV="1">
            <a:off x="2195736" y="2348880"/>
            <a:ext cx="54006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1" name="Connecteur droit 190"/>
          <p:cNvCxnSpPr>
            <a:stCxn id="39" idx="4"/>
          </p:cNvCxnSpPr>
          <p:nvPr/>
        </p:nvCxnSpPr>
        <p:spPr bwMode="auto">
          <a:xfrm flipH="1">
            <a:off x="1547664" y="2348880"/>
            <a:ext cx="648072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3" name="Connecteur droit 192"/>
          <p:cNvCxnSpPr>
            <a:stCxn id="41" idx="3"/>
          </p:cNvCxnSpPr>
          <p:nvPr/>
        </p:nvCxnSpPr>
        <p:spPr bwMode="auto">
          <a:xfrm flipH="1">
            <a:off x="1763688" y="3933056"/>
            <a:ext cx="288032" cy="1692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Connecteur droit 194"/>
          <p:cNvCxnSpPr/>
          <p:nvPr/>
        </p:nvCxnSpPr>
        <p:spPr bwMode="auto">
          <a:xfrm>
            <a:off x="5049496" y="3509392"/>
            <a:ext cx="26560" cy="3516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Connecteur droit 196"/>
          <p:cNvCxnSpPr>
            <a:endCxn id="58" idx="0"/>
          </p:cNvCxnSpPr>
          <p:nvPr/>
        </p:nvCxnSpPr>
        <p:spPr bwMode="auto">
          <a:xfrm flipH="1">
            <a:off x="7164288" y="2204864"/>
            <a:ext cx="144016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0" name="Connecteur droit 199"/>
          <p:cNvCxnSpPr>
            <a:stCxn id="29" idx="0"/>
          </p:cNvCxnSpPr>
          <p:nvPr/>
        </p:nvCxnSpPr>
        <p:spPr bwMode="auto">
          <a:xfrm flipV="1">
            <a:off x="3239852" y="4725144"/>
            <a:ext cx="972108" cy="11521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2" name="Connecteur droit 201"/>
          <p:cNvCxnSpPr>
            <a:stCxn id="48" idx="2"/>
            <a:endCxn id="31" idx="3"/>
          </p:cNvCxnSpPr>
          <p:nvPr/>
        </p:nvCxnSpPr>
        <p:spPr bwMode="auto">
          <a:xfrm flipH="1" flipV="1">
            <a:off x="5940152" y="1582053"/>
            <a:ext cx="1008112" cy="2627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" name="Connecteur droit 204"/>
          <p:cNvCxnSpPr>
            <a:stCxn id="7" idx="1"/>
            <a:endCxn id="52" idx="3"/>
          </p:cNvCxnSpPr>
          <p:nvPr/>
        </p:nvCxnSpPr>
        <p:spPr bwMode="auto">
          <a:xfrm flipH="1" flipV="1">
            <a:off x="5940152" y="1701875"/>
            <a:ext cx="1979712" cy="16083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8" name="Connecteur droit 207"/>
          <p:cNvCxnSpPr>
            <a:stCxn id="35" idx="0"/>
          </p:cNvCxnSpPr>
          <p:nvPr/>
        </p:nvCxnSpPr>
        <p:spPr bwMode="auto">
          <a:xfrm flipH="1" flipV="1">
            <a:off x="5436096" y="1988840"/>
            <a:ext cx="36004" cy="9361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0" name="Connecteur droit 209"/>
          <p:cNvCxnSpPr>
            <a:stCxn id="38" idx="0"/>
            <a:endCxn id="52" idx="1"/>
          </p:cNvCxnSpPr>
          <p:nvPr/>
        </p:nvCxnSpPr>
        <p:spPr bwMode="auto">
          <a:xfrm flipV="1">
            <a:off x="1151620" y="1701875"/>
            <a:ext cx="2916324" cy="18711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3" name="Connecteur droit 212"/>
          <p:cNvCxnSpPr>
            <a:stCxn id="26" idx="1"/>
          </p:cNvCxnSpPr>
          <p:nvPr/>
        </p:nvCxnSpPr>
        <p:spPr bwMode="auto">
          <a:xfrm flipH="1" flipV="1">
            <a:off x="1259632" y="1844825"/>
            <a:ext cx="2448272" cy="16094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5" name="Connecteur droit 214"/>
          <p:cNvCxnSpPr>
            <a:stCxn id="63" idx="4"/>
          </p:cNvCxnSpPr>
          <p:nvPr/>
        </p:nvCxnSpPr>
        <p:spPr bwMode="auto">
          <a:xfrm flipV="1">
            <a:off x="4283968" y="3501008"/>
            <a:ext cx="3707904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7" name="Connecteur droit 216"/>
          <p:cNvCxnSpPr>
            <a:endCxn id="61" idx="6"/>
          </p:cNvCxnSpPr>
          <p:nvPr/>
        </p:nvCxnSpPr>
        <p:spPr bwMode="auto">
          <a:xfrm flipH="1">
            <a:off x="5292080" y="3717032"/>
            <a:ext cx="3311112" cy="16201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9" name="Connecteur droit 218"/>
          <p:cNvCxnSpPr>
            <a:stCxn id="34" idx="3"/>
            <a:endCxn id="4" idx="0"/>
          </p:cNvCxnSpPr>
          <p:nvPr/>
        </p:nvCxnSpPr>
        <p:spPr bwMode="auto">
          <a:xfrm flipH="1">
            <a:off x="6552220" y="3611579"/>
            <a:ext cx="1546915" cy="17616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2" name="Connecteur droit 221"/>
          <p:cNvCxnSpPr>
            <a:stCxn id="48" idx="4"/>
          </p:cNvCxnSpPr>
          <p:nvPr/>
        </p:nvCxnSpPr>
        <p:spPr bwMode="auto">
          <a:xfrm flipH="1">
            <a:off x="6732240" y="2204864"/>
            <a:ext cx="828092" cy="31683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5" name="Connecteur droit 224"/>
          <p:cNvCxnSpPr>
            <a:stCxn id="16" idx="1"/>
          </p:cNvCxnSpPr>
          <p:nvPr/>
        </p:nvCxnSpPr>
        <p:spPr bwMode="auto">
          <a:xfrm flipH="1">
            <a:off x="3563888" y="5326469"/>
            <a:ext cx="432048" cy="720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7" name="Connecteur droit 226"/>
          <p:cNvCxnSpPr>
            <a:endCxn id="64" idx="1"/>
          </p:cNvCxnSpPr>
          <p:nvPr/>
        </p:nvCxnSpPr>
        <p:spPr bwMode="auto">
          <a:xfrm>
            <a:off x="1259632" y="1916832"/>
            <a:ext cx="3744416" cy="27723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9" name="Connecteur droit 228"/>
          <p:cNvCxnSpPr>
            <a:endCxn id="35" idx="5"/>
          </p:cNvCxnSpPr>
          <p:nvPr/>
        </p:nvCxnSpPr>
        <p:spPr bwMode="auto">
          <a:xfrm flipH="1" flipV="1">
            <a:off x="5904897" y="3539571"/>
            <a:ext cx="503307" cy="18336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1" name="Connecteur droit 230"/>
          <p:cNvCxnSpPr>
            <a:stCxn id="6" idx="1"/>
          </p:cNvCxnSpPr>
          <p:nvPr/>
        </p:nvCxnSpPr>
        <p:spPr bwMode="auto">
          <a:xfrm flipH="1" flipV="1">
            <a:off x="1691681" y="4149081"/>
            <a:ext cx="4176463" cy="15165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3" name="Connecteur droit 232"/>
          <p:cNvCxnSpPr/>
          <p:nvPr/>
        </p:nvCxnSpPr>
        <p:spPr bwMode="auto">
          <a:xfrm>
            <a:off x="3203848" y="1484784"/>
            <a:ext cx="1691439" cy="16896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5" name="Connecteur droit 234"/>
          <p:cNvCxnSpPr>
            <a:endCxn id="58" idx="4"/>
          </p:cNvCxnSpPr>
          <p:nvPr/>
        </p:nvCxnSpPr>
        <p:spPr bwMode="auto">
          <a:xfrm flipV="1">
            <a:off x="4716016" y="3212976"/>
            <a:ext cx="2448272" cy="10081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8" name="Connecteur droit 237"/>
          <p:cNvCxnSpPr>
            <a:endCxn id="44" idx="5"/>
          </p:cNvCxnSpPr>
          <p:nvPr/>
        </p:nvCxnSpPr>
        <p:spPr bwMode="auto">
          <a:xfrm>
            <a:off x="8676456" y="3717032"/>
            <a:ext cx="180020" cy="20162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1" name="Connecteur droit 240"/>
          <p:cNvCxnSpPr>
            <a:endCxn id="36" idx="5"/>
          </p:cNvCxnSpPr>
          <p:nvPr/>
        </p:nvCxnSpPr>
        <p:spPr bwMode="auto">
          <a:xfrm flipH="1">
            <a:off x="5688124" y="1988840"/>
            <a:ext cx="1332148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3" name="Connecteur droit 242"/>
          <p:cNvCxnSpPr>
            <a:endCxn id="70" idx="2"/>
          </p:cNvCxnSpPr>
          <p:nvPr/>
        </p:nvCxnSpPr>
        <p:spPr bwMode="auto">
          <a:xfrm flipV="1">
            <a:off x="1619672" y="5373216"/>
            <a:ext cx="72008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5" name="Connecteur droit 244"/>
          <p:cNvCxnSpPr/>
          <p:nvPr/>
        </p:nvCxnSpPr>
        <p:spPr bwMode="auto">
          <a:xfrm flipV="1">
            <a:off x="1619672" y="4581128"/>
            <a:ext cx="2016224" cy="10081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7" name="Connecteur droit 246"/>
          <p:cNvCxnSpPr>
            <a:stCxn id="6" idx="1"/>
            <a:endCxn id="47" idx="5"/>
          </p:cNvCxnSpPr>
          <p:nvPr/>
        </p:nvCxnSpPr>
        <p:spPr bwMode="auto">
          <a:xfrm flipH="1" flipV="1">
            <a:off x="4608753" y="4691699"/>
            <a:ext cx="1259391" cy="973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1" name="Connecteur droit 250"/>
          <p:cNvCxnSpPr>
            <a:stCxn id="18" idx="1"/>
          </p:cNvCxnSpPr>
          <p:nvPr/>
        </p:nvCxnSpPr>
        <p:spPr bwMode="auto">
          <a:xfrm flipH="1" flipV="1">
            <a:off x="4716017" y="4581129"/>
            <a:ext cx="2736303" cy="13214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Connecteur droit 252"/>
          <p:cNvCxnSpPr/>
          <p:nvPr/>
        </p:nvCxnSpPr>
        <p:spPr bwMode="auto">
          <a:xfrm flipH="1" flipV="1">
            <a:off x="6012160" y="3429000"/>
            <a:ext cx="576064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5" name="Connecteur droit 254"/>
          <p:cNvCxnSpPr/>
          <p:nvPr/>
        </p:nvCxnSpPr>
        <p:spPr bwMode="auto">
          <a:xfrm flipH="1" flipV="1">
            <a:off x="827584" y="2060848"/>
            <a:ext cx="5256584" cy="1728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7" name="Connecteur droit 256"/>
          <p:cNvCxnSpPr>
            <a:stCxn id="50" idx="2"/>
          </p:cNvCxnSpPr>
          <p:nvPr/>
        </p:nvCxnSpPr>
        <p:spPr bwMode="auto">
          <a:xfrm flipH="1" flipV="1">
            <a:off x="971600" y="2060848"/>
            <a:ext cx="6624736" cy="27363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9" name="Connecteur droit 258"/>
          <p:cNvCxnSpPr>
            <a:stCxn id="18" idx="0"/>
          </p:cNvCxnSpPr>
          <p:nvPr/>
        </p:nvCxnSpPr>
        <p:spPr bwMode="auto">
          <a:xfrm flipH="1" flipV="1">
            <a:off x="1547664" y="4221088"/>
            <a:ext cx="6624736" cy="15121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1" name="Connecteur droit 260"/>
          <p:cNvCxnSpPr/>
          <p:nvPr/>
        </p:nvCxnSpPr>
        <p:spPr bwMode="auto">
          <a:xfrm flipH="1">
            <a:off x="7956376" y="3717032"/>
            <a:ext cx="360040" cy="3853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3" name="Connecteur droit 262"/>
          <p:cNvCxnSpPr>
            <a:endCxn id="50" idx="0"/>
          </p:cNvCxnSpPr>
          <p:nvPr/>
        </p:nvCxnSpPr>
        <p:spPr bwMode="auto">
          <a:xfrm>
            <a:off x="7704348" y="2204864"/>
            <a:ext cx="468052" cy="20882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Connecteur droit 265"/>
          <p:cNvCxnSpPr>
            <a:stCxn id="34" idx="4"/>
            <a:endCxn id="64" idx="3"/>
          </p:cNvCxnSpPr>
          <p:nvPr/>
        </p:nvCxnSpPr>
        <p:spPr bwMode="auto">
          <a:xfrm flipH="1">
            <a:off x="6084168" y="3717032"/>
            <a:ext cx="2447764" cy="9721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9" name="Connecteur droit 268"/>
          <p:cNvCxnSpPr>
            <a:stCxn id="28" idx="1"/>
          </p:cNvCxnSpPr>
          <p:nvPr/>
        </p:nvCxnSpPr>
        <p:spPr bwMode="auto">
          <a:xfrm flipH="1" flipV="1">
            <a:off x="1700066" y="4373494"/>
            <a:ext cx="5752254" cy="4280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2" name="Connecteur droit 271"/>
          <p:cNvCxnSpPr>
            <a:endCxn id="56" idx="0"/>
          </p:cNvCxnSpPr>
          <p:nvPr/>
        </p:nvCxnSpPr>
        <p:spPr bwMode="auto">
          <a:xfrm>
            <a:off x="1331640" y="1772816"/>
            <a:ext cx="5364596" cy="26642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5" name="Connecteur droit 274"/>
          <p:cNvCxnSpPr/>
          <p:nvPr/>
        </p:nvCxnSpPr>
        <p:spPr bwMode="auto">
          <a:xfrm flipH="1" flipV="1">
            <a:off x="5796137" y="3573017"/>
            <a:ext cx="2376263" cy="21602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7" name="Connecteur droit 276"/>
          <p:cNvCxnSpPr>
            <a:stCxn id="45" idx="4"/>
          </p:cNvCxnSpPr>
          <p:nvPr/>
        </p:nvCxnSpPr>
        <p:spPr bwMode="auto">
          <a:xfrm flipV="1">
            <a:off x="593558" y="2060848"/>
            <a:ext cx="18002" cy="34563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Connecteur droit 279"/>
          <p:cNvCxnSpPr/>
          <p:nvPr/>
        </p:nvCxnSpPr>
        <p:spPr bwMode="auto">
          <a:xfrm flipH="1">
            <a:off x="6012160" y="2132856"/>
            <a:ext cx="1259392" cy="23042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2" name="Connecteur droit 281"/>
          <p:cNvCxnSpPr>
            <a:stCxn id="64" idx="0"/>
          </p:cNvCxnSpPr>
          <p:nvPr/>
        </p:nvCxnSpPr>
        <p:spPr bwMode="auto">
          <a:xfrm flipH="1" flipV="1">
            <a:off x="1835696" y="3789040"/>
            <a:ext cx="3708412" cy="6480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4" name="Connecteur droit 283"/>
          <p:cNvCxnSpPr/>
          <p:nvPr/>
        </p:nvCxnSpPr>
        <p:spPr bwMode="auto">
          <a:xfrm flipH="1">
            <a:off x="1331640" y="1988840"/>
            <a:ext cx="5688632" cy="23042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7" name="Connecteur droit 286"/>
          <p:cNvCxnSpPr>
            <a:stCxn id="46" idx="3"/>
          </p:cNvCxnSpPr>
          <p:nvPr/>
        </p:nvCxnSpPr>
        <p:spPr bwMode="auto">
          <a:xfrm flipH="1">
            <a:off x="1691680" y="3323547"/>
            <a:ext cx="611319" cy="3214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3" name="Connecteur droit 292"/>
          <p:cNvCxnSpPr>
            <a:stCxn id="27" idx="3"/>
            <a:endCxn id="35" idx="1"/>
          </p:cNvCxnSpPr>
          <p:nvPr/>
        </p:nvCxnSpPr>
        <p:spPr bwMode="auto">
          <a:xfrm>
            <a:off x="3059832" y="1962418"/>
            <a:ext cx="1979471" cy="10679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6443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Dispositifs de soutien</a:t>
            </a:r>
          </a:p>
        </p:txBody>
      </p:sp>
      <p:sp>
        <p:nvSpPr>
          <p:cNvPr id="433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1113" y="2100263"/>
            <a:ext cx="6342062" cy="4318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fr-FR" sz="2400" dirty="0" smtClean="0">
                <a:cs typeface="+mn-cs"/>
              </a:rPr>
              <a:t>- Accompagnement</a:t>
            </a:r>
          </a:p>
          <a:p>
            <a:pPr eaLnBrk="1" hangingPunct="1">
              <a:buFontTx/>
              <a:buChar char="-"/>
              <a:defRPr/>
            </a:pPr>
            <a:endParaRPr lang="fr-FR" sz="2400" dirty="0" smtClean="0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fr-FR" sz="2400" dirty="0" smtClean="0">
                <a:cs typeface="+mn-cs"/>
              </a:rPr>
              <a:t>Hébergement</a:t>
            </a:r>
          </a:p>
          <a:p>
            <a:pPr eaLnBrk="1" hangingPunct="1">
              <a:buFontTx/>
              <a:buChar char="-"/>
              <a:defRPr/>
            </a:pPr>
            <a:endParaRPr lang="fr-FR" dirty="0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fr-FR" dirty="0" smtClean="0">
                <a:cs typeface="+mn-cs"/>
              </a:rPr>
              <a:t>Financement</a:t>
            </a:r>
            <a:endParaRPr lang="fr-FR" dirty="0">
              <a:cs typeface="+mn-cs"/>
            </a:endParaRPr>
          </a:p>
          <a:p>
            <a:pPr eaLnBrk="1" hangingPunct="1">
              <a:buFontTx/>
              <a:buChar char="-"/>
              <a:defRPr/>
            </a:pPr>
            <a:endParaRPr lang="fr-FR" dirty="0" smtClean="0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fr-FR" dirty="0" smtClean="0">
                <a:cs typeface="+mn-cs"/>
              </a:rPr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1740860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3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3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3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9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39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971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7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980728"/>
            <a:ext cx="7772400" cy="1143000"/>
          </a:xfrm>
          <a:prstGeom prst="rect">
            <a:avLst/>
          </a:prstGeom>
        </p:spPr>
        <p:txBody>
          <a:bodyPr/>
          <a:lstStyle/>
          <a:p>
            <a:pPr algn="r" eaLnBrk="1" hangingPunct="1">
              <a:defRPr/>
            </a:pPr>
            <a:r>
              <a:rPr lang="fr-FR" sz="2400" dirty="0" err="1" smtClean="0">
                <a:solidFill>
                  <a:schemeClr val="accent2"/>
                </a:solidFill>
                <a:latin typeface="Corisande-Regular"/>
                <a:cs typeface="Corisande-Regular"/>
              </a:rPr>
              <a:t>Aditec</a:t>
            </a:r>
            <a:r>
              <a:rPr lang="fr-FR" sz="2400" dirty="0" smtClean="0">
                <a:solidFill>
                  <a:schemeClr val="accent2"/>
                </a:solidFill>
                <a:latin typeface="Corisande-Regular"/>
                <a:cs typeface="Corisande-Regular"/>
              </a:rPr>
              <a:t> Pas-de-Calais - CEEI</a:t>
            </a:r>
          </a:p>
        </p:txBody>
      </p:sp>
      <p:sp>
        <p:nvSpPr>
          <p:cNvPr id="4457475" name="Text Box 3"/>
          <p:cNvSpPr txBox="1">
            <a:spLocks noChangeArrowheads="1"/>
          </p:cNvSpPr>
          <p:nvPr/>
        </p:nvSpPr>
        <p:spPr bwMode="auto">
          <a:xfrm>
            <a:off x="973138" y="2243138"/>
            <a:ext cx="784860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fr-FR" sz="2400" u="none" dirty="0">
                <a:latin typeface="Corisande-Regular"/>
                <a:cs typeface="Corisande-Regular"/>
              </a:rPr>
              <a:t>Année de création : 1992</a:t>
            </a:r>
          </a:p>
          <a:p>
            <a:pPr algn="l" eaLnBrk="0" hangingPunct="0">
              <a:spcBef>
                <a:spcPct val="50000"/>
              </a:spcBef>
              <a:defRPr/>
            </a:pPr>
            <a:r>
              <a:rPr lang="fr-FR" sz="2400" u="none" dirty="0">
                <a:latin typeface="Corisande-Regular"/>
                <a:cs typeface="Corisande-Regular"/>
              </a:rPr>
              <a:t>Champs d</a:t>
            </a:r>
            <a:r>
              <a:rPr lang="ja-JP" altLang="fr-FR" sz="2400" u="none" dirty="0">
                <a:latin typeface="Corisande-Regular"/>
                <a:cs typeface="Corisande-Regular"/>
              </a:rPr>
              <a:t>’</a:t>
            </a:r>
            <a:r>
              <a:rPr lang="fr-FR" sz="2400" u="none" dirty="0">
                <a:latin typeface="Corisande-Regular"/>
                <a:cs typeface="Corisande-Regular"/>
              </a:rPr>
              <a:t>action : Innovation dans le Pas-de-Calais</a:t>
            </a:r>
          </a:p>
          <a:p>
            <a:pPr algn="l" eaLnBrk="0" hangingPunct="0">
              <a:spcBef>
                <a:spcPct val="50000"/>
              </a:spcBef>
              <a:defRPr/>
            </a:pPr>
            <a:r>
              <a:rPr lang="fr-FR" sz="2400" u="none" dirty="0">
                <a:latin typeface="Corisande-Regular"/>
                <a:cs typeface="Corisande-Regular"/>
              </a:rPr>
              <a:t>Un conseil d</a:t>
            </a:r>
            <a:r>
              <a:rPr lang="ja-JP" altLang="fr-FR" sz="2400" u="none" dirty="0">
                <a:latin typeface="Corisande-Regular"/>
                <a:cs typeface="Corisande-Regular"/>
              </a:rPr>
              <a:t>’</a:t>
            </a:r>
            <a:r>
              <a:rPr lang="fr-FR" sz="2400" u="none" dirty="0">
                <a:latin typeface="Corisande-Regular"/>
                <a:cs typeface="Corisande-Regular"/>
              </a:rPr>
              <a:t>administration : chefs d</a:t>
            </a:r>
            <a:r>
              <a:rPr lang="ja-JP" altLang="fr-FR" sz="2400" u="none" dirty="0">
                <a:latin typeface="Corisande-Regular"/>
                <a:cs typeface="Corisande-Regular"/>
              </a:rPr>
              <a:t>’</a:t>
            </a:r>
            <a:r>
              <a:rPr lang="fr-FR" sz="2400" u="none" dirty="0">
                <a:latin typeface="Corisande-Regular"/>
                <a:cs typeface="Corisande-Regular"/>
              </a:rPr>
              <a:t>entreprises, élus, Conseil Régional, chambres consulaires du Pas-de-Calais, </a:t>
            </a:r>
            <a:r>
              <a:rPr lang="fr-FR" sz="2400" u="none" dirty="0" err="1" smtClean="0">
                <a:latin typeface="Corisande-Regular"/>
                <a:cs typeface="Corisande-Regular"/>
              </a:rPr>
              <a:t>Direccte</a:t>
            </a:r>
            <a:r>
              <a:rPr lang="fr-FR" sz="2400" u="none" dirty="0" smtClean="0">
                <a:latin typeface="Corisande-Regular"/>
                <a:cs typeface="Corisande-Regular"/>
              </a:rPr>
              <a:t>, BPI, </a:t>
            </a:r>
            <a:r>
              <a:rPr lang="fr-FR" sz="2400" u="none" dirty="0">
                <a:latin typeface="Corisande-Regular"/>
                <a:cs typeface="Corisande-Regular"/>
              </a:rPr>
              <a:t>universités, DRRT, organisations patronales et syndicats de salariés</a:t>
            </a:r>
          </a:p>
          <a:p>
            <a:pPr algn="l" eaLnBrk="0" hangingPunct="0">
              <a:spcBef>
                <a:spcPct val="50000"/>
              </a:spcBef>
              <a:defRPr/>
            </a:pPr>
            <a:r>
              <a:rPr lang="fr-FR" sz="2400" u="none" dirty="0">
                <a:latin typeface="Corisande-Regular"/>
                <a:cs typeface="Corisande-Regular"/>
              </a:rPr>
              <a:t>Une équipe de permanents : communication et intervention </a:t>
            </a:r>
          </a:p>
        </p:txBody>
      </p:sp>
    </p:spTree>
    <p:extLst>
      <p:ext uri="{BB962C8B-B14F-4D97-AF65-F5344CB8AC3E}">
        <p14:creationId xmlns:p14="http://schemas.microsoft.com/office/powerpoint/2010/main" val="1544153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7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7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7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74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8386" name="Rectangle 2"/>
          <p:cNvSpPr>
            <a:spLocks noChangeArrowheads="1"/>
          </p:cNvSpPr>
          <p:nvPr/>
        </p:nvSpPr>
        <p:spPr bwMode="auto">
          <a:xfrm>
            <a:off x="685800" y="22780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6000" tIns="10800" rIns="36000" bIns="10800" anchor="ctr"/>
          <a:lstStyle/>
          <a:p>
            <a:pPr>
              <a:defRPr/>
            </a:pPr>
            <a:r>
              <a:rPr lang="fr-FR" sz="3600" i="1" u="none" dirty="0" smtClean="0">
                <a:solidFill>
                  <a:srgbClr val="38337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rebuchet MS" charset="0"/>
                <a:cs typeface="Arial" charset="0"/>
              </a:rPr>
              <a:t>Le projet innovant</a:t>
            </a:r>
            <a:endParaRPr lang="fr-FR" sz="3600" i="1" u="none" dirty="0">
              <a:solidFill>
                <a:srgbClr val="38337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rebuchet MS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69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908720"/>
            <a:ext cx="7772400" cy="64817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2500" b="1" dirty="0" smtClean="0">
                <a:latin typeface="Corisande-Regular" charset="0"/>
                <a:cs typeface="Corisande-Regular" charset="0"/>
              </a:rPr>
              <a:t>Quelques Chiffres</a:t>
            </a:r>
            <a:endParaRPr lang="fr-FR" dirty="0">
              <a:latin typeface="Corisande-Regular" charset="0"/>
              <a:cs typeface="Corisande-Regular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11560" y="1628800"/>
            <a:ext cx="7920880" cy="4180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800"/>
              </a:spcBef>
              <a:buClr>
                <a:srgbClr val="6588C2"/>
              </a:buClr>
              <a:buFont typeface="Wingdings" charset="2"/>
              <a:buChar char="ü"/>
              <a:defRPr/>
            </a:pPr>
            <a:r>
              <a:rPr lang="fr-FR" sz="1600" dirty="0" smtClean="0">
                <a:latin typeface="Corisande-Regular"/>
                <a:cs typeface="Corisande-Regular"/>
              </a:rPr>
              <a:t>19% des produits disparaissent lors de leur développement ;</a:t>
            </a:r>
            <a:endParaRPr lang="fr-FR" sz="1600" i="1" dirty="0">
              <a:latin typeface="Corisande-Regular"/>
              <a:cs typeface="Corisande-Regular"/>
            </a:endParaRPr>
          </a:p>
          <a:p>
            <a:pPr marL="342900" indent="-342900" algn="just">
              <a:spcBef>
                <a:spcPts val="1800"/>
              </a:spcBef>
              <a:buClr>
                <a:srgbClr val="6588C2"/>
              </a:buClr>
              <a:buFont typeface="Wingdings" charset="2"/>
              <a:buChar char="ü"/>
              <a:defRPr/>
            </a:pPr>
            <a:r>
              <a:rPr lang="fr-FR" sz="1600" i="1" dirty="0" smtClean="0">
                <a:solidFill>
                  <a:srgbClr val="000000"/>
                </a:solidFill>
                <a:latin typeface="Corisande-Regular"/>
                <a:cs typeface="Corisande-Regular"/>
              </a:rPr>
              <a:t> </a:t>
            </a:r>
            <a:r>
              <a:rPr lang="fr-FR" sz="1600" dirty="0" smtClean="0">
                <a:solidFill>
                  <a:srgbClr val="000000"/>
                </a:solidFill>
                <a:latin typeface="Corisande-Regular"/>
                <a:cs typeface="Corisande-Regular"/>
              </a:rPr>
              <a:t>Echec des produits après leur lancement :</a:t>
            </a:r>
          </a:p>
          <a:p>
            <a:pPr marL="742950" lvl="1" indent="-285750" algn="just">
              <a:spcBef>
                <a:spcPts val="1800"/>
              </a:spcBef>
              <a:buClr>
                <a:srgbClr val="6588C2"/>
              </a:buClr>
              <a:buFontTx/>
              <a:buChar char="-"/>
              <a:defRPr/>
            </a:pPr>
            <a:r>
              <a:rPr lang="fr-FR" sz="1600" dirty="0" smtClean="0">
                <a:solidFill>
                  <a:srgbClr val="000000"/>
                </a:solidFill>
                <a:latin typeface="Corisande-Regular"/>
                <a:cs typeface="Corisande-Regular"/>
              </a:rPr>
              <a:t>20 à 25 % dans les secteurs industriels ;</a:t>
            </a:r>
          </a:p>
          <a:p>
            <a:pPr marL="742950" lvl="1" indent="-285750" algn="just">
              <a:spcBef>
                <a:spcPts val="1800"/>
              </a:spcBef>
              <a:buClr>
                <a:srgbClr val="6588C2"/>
              </a:buClr>
              <a:buFontTx/>
              <a:buChar char="-"/>
              <a:defRPr/>
            </a:pPr>
            <a:r>
              <a:rPr lang="fr-FR" sz="1600" dirty="0" smtClean="0">
                <a:solidFill>
                  <a:srgbClr val="000000"/>
                </a:solidFill>
                <a:latin typeface="Corisande-Regular"/>
                <a:cs typeface="Corisande-Regular"/>
              </a:rPr>
              <a:t>30 % dans les services ;</a:t>
            </a:r>
          </a:p>
          <a:p>
            <a:pPr marL="742950" lvl="1" indent="-285750" algn="just">
              <a:spcBef>
                <a:spcPts val="1800"/>
              </a:spcBef>
              <a:buClr>
                <a:srgbClr val="6588C2"/>
              </a:buClr>
              <a:buFontTx/>
              <a:buChar char="-"/>
              <a:defRPr/>
            </a:pPr>
            <a:r>
              <a:rPr lang="fr-FR" sz="1600" dirty="0" smtClean="0">
                <a:solidFill>
                  <a:srgbClr val="000000"/>
                </a:solidFill>
                <a:latin typeface="Corisande-Regular"/>
                <a:cs typeface="Corisande-Regular"/>
              </a:rPr>
              <a:t>70 à 95 % dans le </a:t>
            </a:r>
            <a:r>
              <a:rPr lang="fr-FR" sz="1600" dirty="0" err="1" smtClean="0">
                <a:solidFill>
                  <a:srgbClr val="000000"/>
                </a:solidFill>
                <a:latin typeface="Corisande-Regular"/>
                <a:cs typeface="Corisande-Regular"/>
              </a:rPr>
              <a:t>high</a:t>
            </a:r>
            <a:r>
              <a:rPr lang="fr-FR" sz="1600" dirty="0" smtClean="0">
                <a:solidFill>
                  <a:srgbClr val="000000"/>
                </a:solidFill>
                <a:latin typeface="Corisande-Regular"/>
                <a:cs typeface="Corisande-Regular"/>
              </a:rPr>
              <a:t> </a:t>
            </a:r>
            <a:r>
              <a:rPr lang="fr-FR" sz="1600" dirty="0" err="1" smtClean="0">
                <a:solidFill>
                  <a:srgbClr val="000000"/>
                </a:solidFill>
                <a:latin typeface="Corisande-Regular"/>
                <a:cs typeface="Corisande-Regular"/>
              </a:rPr>
              <a:t>tech</a:t>
            </a:r>
            <a:r>
              <a:rPr lang="fr-FR" sz="1600" dirty="0" smtClean="0">
                <a:solidFill>
                  <a:srgbClr val="000000"/>
                </a:solidFill>
                <a:latin typeface="Corisande-Regular"/>
                <a:cs typeface="Corisande-Regular"/>
              </a:rPr>
              <a:t>.</a:t>
            </a:r>
            <a:endParaRPr lang="fr-FR" sz="1600" dirty="0">
              <a:solidFill>
                <a:srgbClr val="000000"/>
              </a:solidFill>
              <a:latin typeface="Corisande-Regular"/>
              <a:cs typeface="Corisande-Regular"/>
            </a:endParaRPr>
          </a:p>
          <a:p>
            <a:pPr marL="342900" indent="-342900" algn="just">
              <a:spcBef>
                <a:spcPts val="1000"/>
              </a:spcBef>
              <a:buClr>
                <a:srgbClr val="6588C2"/>
              </a:buClr>
              <a:buFont typeface="Wingdings" charset="2"/>
              <a:buChar char="ü"/>
              <a:defRPr/>
            </a:pPr>
            <a:r>
              <a:rPr lang="fr-FR" sz="1600" dirty="0" smtClean="0">
                <a:solidFill>
                  <a:srgbClr val="000000"/>
                </a:solidFill>
                <a:latin typeface="Corisande-Regular"/>
                <a:cs typeface="Corisande-Regular"/>
              </a:rPr>
              <a:t>45 à 48 % des produits n’atteignent pas leurs objectifs de vente ;</a:t>
            </a:r>
            <a:endParaRPr lang="fr-FR" sz="1600" dirty="0">
              <a:solidFill>
                <a:srgbClr val="000000"/>
              </a:solidFill>
              <a:latin typeface="Corisande-Regular"/>
              <a:cs typeface="Corisande-Regular"/>
            </a:endParaRPr>
          </a:p>
          <a:p>
            <a:pPr marL="342900" indent="-342900" algn="just">
              <a:spcBef>
                <a:spcPts val="1000"/>
              </a:spcBef>
              <a:buClr>
                <a:srgbClr val="6588C2"/>
              </a:buClr>
              <a:buFont typeface="Wingdings" charset="2"/>
              <a:buChar char="ü"/>
              <a:defRPr/>
            </a:pPr>
            <a:r>
              <a:rPr lang="fr-FR" sz="1600" dirty="0" smtClean="0">
                <a:solidFill>
                  <a:srgbClr val="000000"/>
                </a:solidFill>
                <a:latin typeface="Corisande-Regular"/>
                <a:cs typeface="Corisande-Regular"/>
              </a:rPr>
              <a:t>44 % des produits sont en deçà de leurs objectifs de rentabilité dans les entreprise ;</a:t>
            </a:r>
            <a:endParaRPr lang="fr-FR" sz="1600" dirty="0">
              <a:solidFill>
                <a:srgbClr val="000000"/>
              </a:solidFill>
              <a:latin typeface="Corisande-Regular"/>
              <a:cs typeface="Corisande-Regular"/>
            </a:endParaRPr>
          </a:p>
          <a:p>
            <a:pPr marL="342900" indent="-342900" algn="just">
              <a:spcBef>
                <a:spcPts val="1000"/>
              </a:spcBef>
              <a:buClr>
                <a:srgbClr val="6588C2"/>
              </a:buClr>
              <a:buFont typeface="Wingdings" charset="2"/>
              <a:buChar char="ü"/>
              <a:defRPr/>
            </a:pPr>
            <a:r>
              <a:rPr lang="fr-FR" sz="1600" dirty="0" smtClean="0">
                <a:solidFill>
                  <a:srgbClr val="000000"/>
                </a:solidFill>
                <a:latin typeface="Corisande-Regular"/>
                <a:cs typeface="Corisande-Regular"/>
              </a:rPr>
              <a:t>Dans la GMS, 22 % des nouvelles références sont retirées du marché dans l’année qui suit leur lancement, et 75 % dans les deux ans ;</a:t>
            </a:r>
          </a:p>
          <a:p>
            <a:pPr algn="just">
              <a:spcBef>
                <a:spcPts val="1000"/>
              </a:spcBef>
              <a:buClr>
                <a:srgbClr val="6588C2"/>
              </a:buClr>
              <a:defRPr/>
            </a:pPr>
            <a:endParaRPr lang="fr-FR" sz="1000" i="1" dirty="0" smtClean="0">
              <a:solidFill>
                <a:srgbClr val="000000"/>
              </a:solidFill>
              <a:latin typeface="Corisande-Regular"/>
              <a:cs typeface="Corisande-Regular"/>
            </a:endParaRPr>
          </a:p>
          <a:p>
            <a:pPr algn="just">
              <a:spcBef>
                <a:spcPts val="1000"/>
              </a:spcBef>
              <a:buClr>
                <a:srgbClr val="6588C2"/>
              </a:buClr>
              <a:defRPr/>
            </a:pPr>
            <a:r>
              <a:rPr lang="fr-FR" sz="1000" i="1" dirty="0" smtClean="0">
                <a:solidFill>
                  <a:srgbClr val="000000"/>
                </a:solidFill>
                <a:latin typeface="Corisande-Regular"/>
                <a:cs typeface="Corisande-Regular"/>
              </a:rPr>
              <a:t>Chiffres Cabinet </a:t>
            </a:r>
            <a:r>
              <a:rPr lang="fr-FR" sz="1000" i="1" dirty="0" err="1" smtClean="0">
                <a:solidFill>
                  <a:srgbClr val="000000"/>
                </a:solidFill>
                <a:latin typeface="Corisande-Regular"/>
                <a:cs typeface="Corisande-Regular"/>
              </a:rPr>
              <a:t>Novacion</a:t>
            </a:r>
            <a:endParaRPr lang="fr-FR" sz="1000" i="1" dirty="0">
              <a:solidFill>
                <a:srgbClr val="000000"/>
              </a:solidFill>
              <a:latin typeface="Corisande-Regular"/>
              <a:cs typeface="Corisande-Regular"/>
            </a:endParaRPr>
          </a:p>
        </p:txBody>
      </p:sp>
    </p:spTree>
    <p:extLst>
      <p:ext uri="{BB962C8B-B14F-4D97-AF65-F5344CB8AC3E}">
        <p14:creationId xmlns:p14="http://schemas.microsoft.com/office/powerpoint/2010/main" val="2477939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552" y="1772816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FR" sz="2000" dirty="0" smtClean="0">
                <a:cs typeface="+mn-cs"/>
              </a:rPr>
              <a:t>compétitivité du produit proposé est médiocre ou mauvaise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sz="2000" dirty="0" smtClean="0">
                <a:cs typeface="+mn-cs"/>
              </a:rPr>
              <a:t>le potentiel du marché surestimé, marché n'existe pas ou est plus long à démarrer que prévu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sz="2000" dirty="0" smtClean="0">
                <a:cs typeface="+mn-cs"/>
              </a:rPr>
              <a:t>la difficulté d'accès aux circuits de distribution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sz="2000" dirty="0" smtClean="0">
                <a:cs typeface="+mn-cs"/>
              </a:rPr>
              <a:t>l'insuffisante diversification de la clientèle et le risque trop important de dépendance  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sz="2000" dirty="0" smtClean="0">
                <a:cs typeface="+mn-cs"/>
              </a:rPr>
              <a:t>les choix erronés dans les canaux ou les méthodes de distribution</a:t>
            </a:r>
          </a:p>
          <a:p>
            <a:pPr eaLnBrk="1" hangingPunct="1">
              <a:spcBef>
                <a:spcPct val="40000"/>
              </a:spcBef>
              <a:defRPr/>
            </a:pPr>
            <a:r>
              <a:rPr lang="fr-FR" sz="2000" dirty="0"/>
              <a:t>l'absence d'efforts commerciaux</a:t>
            </a:r>
            <a:r>
              <a:rPr lang="fr-FR" sz="2000" dirty="0" smtClean="0"/>
              <a:t>, un </a:t>
            </a:r>
            <a:r>
              <a:rPr lang="fr-FR" sz="2000" dirty="0"/>
              <a:t>mauvais positionnement </a:t>
            </a:r>
            <a:r>
              <a:rPr lang="fr-FR" sz="2000" dirty="0" smtClean="0"/>
              <a:t>marketing </a:t>
            </a:r>
            <a:r>
              <a:rPr lang="fr-FR" sz="2000" dirty="0"/>
              <a:t>ou une mauvaise politique de communication,</a:t>
            </a:r>
          </a:p>
          <a:p>
            <a:pPr eaLnBrk="1" hangingPunct="1">
              <a:spcBef>
                <a:spcPct val="40000"/>
              </a:spcBef>
              <a:defRPr/>
            </a:pPr>
            <a:r>
              <a:rPr lang="fr-FR" sz="2000" dirty="0"/>
              <a:t>l'insuffisance des fonds propres,</a:t>
            </a:r>
          </a:p>
          <a:p>
            <a:pPr eaLnBrk="1" hangingPunct="1">
              <a:spcBef>
                <a:spcPct val="40000"/>
              </a:spcBef>
              <a:defRPr/>
            </a:pPr>
            <a:r>
              <a:rPr lang="fr-FR" sz="2000" dirty="0"/>
              <a:t>des charges d'exploitation mal contrôlées et trop importantes au regard des possibilités de l'entreprise,</a:t>
            </a:r>
          </a:p>
          <a:p>
            <a:pPr eaLnBrk="1" hangingPunct="1">
              <a:spcBef>
                <a:spcPct val="40000"/>
              </a:spcBef>
              <a:defRPr/>
            </a:pPr>
            <a:r>
              <a:rPr lang="fr-FR" sz="2000" smtClean="0"/>
              <a:t>un </a:t>
            </a:r>
            <a:r>
              <a:rPr lang="fr-FR" sz="2000" dirty="0"/>
              <a:t>manque d'aptitude ou de compétence du nouveau dirigeant dans une ou plusieurs des fonctions clés.</a:t>
            </a:r>
            <a:endParaRPr lang="fr-FR" sz="20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fr-FR" sz="2000" dirty="0" smtClean="0">
              <a:cs typeface="+mn-cs"/>
              <a:sym typeface="Wingdings" charset="0"/>
            </a:endParaRPr>
          </a:p>
        </p:txBody>
      </p:sp>
      <p:sp>
        <p:nvSpPr>
          <p:cNvPr id="4720645" name="Rectangle 5"/>
          <p:cNvSpPr>
            <a:spLocks noGrp="1" noChangeArrowheads="1"/>
          </p:cNvSpPr>
          <p:nvPr>
            <p:ph type="title"/>
          </p:nvPr>
        </p:nvSpPr>
        <p:spPr>
          <a:xfrm>
            <a:off x="1043608" y="1182688"/>
            <a:ext cx="7571755" cy="400050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Principales causes de défaillance : facteurs exogènes</a:t>
            </a:r>
          </a:p>
        </p:txBody>
      </p:sp>
    </p:spTree>
    <p:extLst>
      <p:ext uri="{BB962C8B-B14F-4D97-AF65-F5344CB8AC3E}">
        <p14:creationId xmlns:p14="http://schemas.microsoft.com/office/powerpoint/2010/main" val="15013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2400" smtClean="0"/>
              <a:t>Le projet innovant</a:t>
            </a:r>
            <a:endParaRPr lang="fr-FR" smtClean="0"/>
          </a:p>
        </p:txBody>
      </p:sp>
      <p:sp>
        <p:nvSpPr>
          <p:cNvPr id="433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-"/>
              <a:defRPr/>
            </a:pPr>
            <a:endParaRPr lang="fr-FR" sz="2400" smtClean="0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fr-FR" sz="2400" smtClean="0">
                <a:cs typeface="+mn-cs"/>
              </a:rPr>
              <a:t>Mise en œuvre plus longue</a:t>
            </a:r>
          </a:p>
          <a:p>
            <a:pPr eaLnBrk="1" hangingPunct="1">
              <a:buFontTx/>
              <a:buChar char="-"/>
              <a:defRPr/>
            </a:pPr>
            <a:r>
              <a:rPr lang="fr-FR" sz="2400" smtClean="0">
                <a:cs typeface="+mn-cs"/>
              </a:rPr>
              <a:t>Risques plus importants</a:t>
            </a:r>
          </a:p>
          <a:p>
            <a:pPr eaLnBrk="1" hangingPunct="1">
              <a:buFontTx/>
              <a:buChar char="-"/>
              <a:defRPr/>
            </a:pPr>
            <a:r>
              <a:rPr lang="fr-FR" sz="2400" smtClean="0">
                <a:cs typeface="+mn-cs"/>
              </a:rPr>
              <a:t>Fragilité </a:t>
            </a:r>
          </a:p>
          <a:p>
            <a:pPr eaLnBrk="1" hangingPunct="1">
              <a:buFontTx/>
              <a:buChar char="-"/>
              <a:defRPr/>
            </a:pPr>
            <a:r>
              <a:rPr lang="fr-FR" sz="2400" smtClean="0">
                <a:cs typeface="+mn-cs"/>
              </a:rPr>
              <a:t>Besoin de trésorerie</a:t>
            </a:r>
            <a:endParaRPr lang="fr-FR" smtClean="0">
              <a:cs typeface="+mn-cs"/>
            </a:endParaRPr>
          </a:p>
        </p:txBody>
      </p:sp>
      <p:sp>
        <p:nvSpPr>
          <p:cNvPr id="4338692" name="Rectangle 4"/>
          <p:cNvSpPr>
            <a:spLocks noChangeArrowheads="1"/>
          </p:cNvSpPr>
          <p:nvPr/>
        </p:nvSpPr>
        <p:spPr bwMode="auto">
          <a:xfrm>
            <a:off x="11764963" y="1666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endParaRPr lang="fr-FR" sz="2400">
              <a:latin typeface="Times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5506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3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8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38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8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38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8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38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869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42" name="Oval 2"/>
          <p:cNvSpPr>
            <a:spLocks noChangeArrowheads="1"/>
          </p:cNvSpPr>
          <p:nvPr/>
        </p:nvSpPr>
        <p:spPr bwMode="auto">
          <a:xfrm>
            <a:off x="3028950" y="1647825"/>
            <a:ext cx="3124200" cy="3124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64643" name="Oval 3"/>
          <p:cNvSpPr>
            <a:spLocks noChangeArrowheads="1"/>
          </p:cNvSpPr>
          <p:nvPr/>
        </p:nvSpPr>
        <p:spPr bwMode="auto">
          <a:xfrm>
            <a:off x="2343150" y="2790825"/>
            <a:ext cx="3124200" cy="3124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64644" name="Oval 4"/>
          <p:cNvSpPr>
            <a:spLocks noChangeArrowheads="1"/>
          </p:cNvSpPr>
          <p:nvPr/>
        </p:nvSpPr>
        <p:spPr bwMode="auto">
          <a:xfrm>
            <a:off x="3867150" y="2790825"/>
            <a:ext cx="3124200" cy="3124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64645" name="Rectangle 5"/>
          <p:cNvSpPr>
            <a:spLocks noChangeArrowheads="1"/>
          </p:cNvSpPr>
          <p:nvPr/>
        </p:nvSpPr>
        <p:spPr bwMode="auto">
          <a:xfrm>
            <a:off x="4470400" y="39735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endParaRPr lang="fr-FR" sz="2400" u="none">
              <a:latin typeface="Times" charset="0"/>
              <a:cs typeface="+mn-cs"/>
            </a:endParaRPr>
          </a:p>
        </p:txBody>
      </p:sp>
      <p:sp>
        <p:nvSpPr>
          <p:cNvPr id="4464646" name="Line 6"/>
          <p:cNvSpPr>
            <a:spLocks noChangeShapeType="1"/>
          </p:cNvSpPr>
          <p:nvPr/>
        </p:nvSpPr>
        <p:spPr bwMode="auto">
          <a:xfrm flipH="1">
            <a:off x="3943350" y="309562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64647" name="Line 7"/>
          <p:cNvSpPr>
            <a:spLocks noChangeShapeType="1"/>
          </p:cNvSpPr>
          <p:nvPr/>
        </p:nvSpPr>
        <p:spPr bwMode="auto">
          <a:xfrm flipH="1">
            <a:off x="3867150" y="3248025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64648" name="Line 8"/>
          <p:cNvSpPr>
            <a:spLocks noChangeShapeType="1"/>
          </p:cNvSpPr>
          <p:nvPr/>
        </p:nvSpPr>
        <p:spPr bwMode="auto">
          <a:xfrm flipH="1">
            <a:off x="3867150" y="3400425"/>
            <a:ext cx="1295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64649" name="Line 9"/>
          <p:cNvSpPr>
            <a:spLocks noChangeShapeType="1"/>
          </p:cNvSpPr>
          <p:nvPr/>
        </p:nvSpPr>
        <p:spPr bwMode="auto">
          <a:xfrm flipV="1">
            <a:off x="4095750" y="3629025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64650" name="Line 10"/>
          <p:cNvSpPr>
            <a:spLocks noChangeShapeType="1"/>
          </p:cNvSpPr>
          <p:nvPr/>
        </p:nvSpPr>
        <p:spPr bwMode="auto">
          <a:xfrm flipV="1">
            <a:off x="4324350" y="3781425"/>
            <a:ext cx="1066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64651" name="Line 11"/>
          <p:cNvSpPr>
            <a:spLocks noChangeShapeType="1"/>
          </p:cNvSpPr>
          <p:nvPr/>
        </p:nvSpPr>
        <p:spPr bwMode="auto">
          <a:xfrm flipV="1">
            <a:off x="4629150" y="4010025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64652" name="Line 12"/>
          <p:cNvSpPr>
            <a:spLocks noChangeShapeType="1"/>
          </p:cNvSpPr>
          <p:nvPr/>
        </p:nvSpPr>
        <p:spPr bwMode="auto">
          <a:xfrm flipV="1">
            <a:off x="5010150" y="4314825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64653" name="Text Box 13"/>
          <p:cNvSpPr txBox="1">
            <a:spLocks noChangeArrowheads="1"/>
          </p:cNvSpPr>
          <p:nvPr/>
        </p:nvSpPr>
        <p:spPr bwMode="auto">
          <a:xfrm>
            <a:off x="3943350" y="3857625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fr-FR" sz="1800" u="none">
                <a:solidFill>
                  <a:srgbClr val="ED130B"/>
                </a:solidFill>
                <a:latin typeface="Times" charset="0"/>
                <a:cs typeface="+mn-cs"/>
              </a:rPr>
              <a:t>Opportunités</a:t>
            </a:r>
            <a:endParaRPr lang="fr-FR" sz="1600" u="none">
              <a:solidFill>
                <a:srgbClr val="ED130B"/>
              </a:solidFill>
              <a:latin typeface="Times" charset="0"/>
              <a:cs typeface="+mn-cs"/>
            </a:endParaRPr>
          </a:p>
        </p:txBody>
      </p:sp>
      <p:sp>
        <p:nvSpPr>
          <p:cNvPr id="4464654" name="Text Box 14"/>
          <p:cNvSpPr txBox="1">
            <a:spLocks noChangeArrowheads="1"/>
          </p:cNvSpPr>
          <p:nvPr/>
        </p:nvSpPr>
        <p:spPr bwMode="auto">
          <a:xfrm>
            <a:off x="3867150" y="1952625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fr-FR" sz="1800" u="none">
                <a:latin typeface="Times" charset="0"/>
                <a:cs typeface="+mn-cs"/>
              </a:rPr>
              <a:t>Marché</a:t>
            </a:r>
          </a:p>
        </p:txBody>
      </p:sp>
      <p:sp>
        <p:nvSpPr>
          <p:cNvPr id="4464655" name="Text Box 15"/>
          <p:cNvSpPr txBox="1">
            <a:spLocks noChangeArrowheads="1"/>
          </p:cNvSpPr>
          <p:nvPr/>
        </p:nvSpPr>
        <p:spPr bwMode="auto">
          <a:xfrm>
            <a:off x="2647950" y="5076825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fr-FR" sz="1800" u="none">
                <a:latin typeface="Times" charset="0"/>
                <a:cs typeface="+mn-cs"/>
              </a:rPr>
              <a:t>Technologies</a:t>
            </a:r>
          </a:p>
        </p:txBody>
      </p:sp>
      <p:sp>
        <p:nvSpPr>
          <p:cNvPr id="4464656" name="Text Box 16"/>
          <p:cNvSpPr txBox="1">
            <a:spLocks noChangeArrowheads="1"/>
          </p:cNvSpPr>
          <p:nvPr/>
        </p:nvSpPr>
        <p:spPr bwMode="auto">
          <a:xfrm>
            <a:off x="5314950" y="5076825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fr-FR" sz="1800" u="none">
                <a:latin typeface="Times" charset="0"/>
                <a:cs typeface="+mn-cs"/>
              </a:rPr>
              <a:t>Concurrents</a:t>
            </a:r>
          </a:p>
        </p:txBody>
      </p:sp>
      <p:sp>
        <p:nvSpPr>
          <p:cNvPr id="4464657" name="Rectangle 17"/>
          <p:cNvSpPr>
            <a:spLocks noChangeArrowheads="1"/>
          </p:cNvSpPr>
          <p:nvPr/>
        </p:nvSpPr>
        <p:spPr bwMode="auto">
          <a:xfrm>
            <a:off x="11744325" y="17526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endParaRPr lang="fr-FR" sz="2400">
              <a:latin typeface="Times" charset="0"/>
              <a:cs typeface="+mn-cs"/>
            </a:endParaRPr>
          </a:p>
        </p:txBody>
      </p:sp>
      <p:sp>
        <p:nvSpPr>
          <p:cNvPr id="4464658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Identifier les opportunités</a:t>
            </a:r>
          </a:p>
        </p:txBody>
      </p:sp>
      <p:sp>
        <p:nvSpPr>
          <p:cNvPr id="4464659" name="Rectangle 19"/>
          <p:cNvSpPr>
            <a:spLocks noChangeArrowheads="1"/>
          </p:cNvSpPr>
          <p:nvPr/>
        </p:nvSpPr>
        <p:spPr bwMode="auto">
          <a:xfrm>
            <a:off x="11788775" y="814388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fr-FR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214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64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11488" y="1158875"/>
            <a:ext cx="5903912" cy="40005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fr-FR" sz="2400" dirty="0" smtClean="0">
                <a:solidFill>
                  <a:schemeClr val="accent2"/>
                </a:solidFill>
                <a:latin typeface="Corisande-Regular"/>
                <a:cs typeface="Corisande-Regular"/>
              </a:rPr>
              <a:t>Le parcours : approche traditionnelle</a:t>
            </a:r>
            <a:endParaRPr lang="fr-FR" sz="2400" dirty="0" smtClean="0">
              <a:latin typeface="Corisande-Regular"/>
              <a:cs typeface="Corisande-Regular"/>
            </a:endParaRPr>
          </a:p>
        </p:txBody>
      </p:sp>
      <p:sp>
        <p:nvSpPr>
          <p:cNvPr id="4286467" name="Text Box 3"/>
          <p:cNvSpPr txBox="1">
            <a:spLocks noChangeArrowheads="1"/>
          </p:cNvSpPr>
          <p:nvPr/>
        </p:nvSpPr>
        <p:spPr bwMode="auto">
          <a:xfrm>
            <a:off x="533400" y="2514600"/>
            <a:ext cx="1143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r-FR" sz="2400" u="none">
                <a:latin typeface="Corisande-Regular"/>
                <a:cs typeface="Corisande-Regular"/>
              </a:rPr>
              <a:t>Idée</a:t>
            </a:r>
          </a:p>
        </p:txBody>
      </p:sp>
      <p:sp>
        <p:nvSpPr>
          <p:cNvPr id="4286468" name="AutoShape 4"/>
          <p:cNvSpPr>
            <a:spLocks noChangeArrowheads="1"/>
          </p:cNvSpPr>
          <p:nvPr/>
        </p:nvSpPr>
        <p:spPr bwMode="auto">
          <a:xfrm>
            <a:off x="1752600" y="25908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fr-FR">
              <a:latin typeface="Corisande-Regular"/>
              <a:cs typeface="Corisande-Regular"/>
            </a:endParaRPr>
          </a:p>
        </p:txBody>
      </p:sp>
      <p:sp>
        <p:nvSpPr>
          <p:cNvPr id="4286469" name="AutoShape 5"/>
          <p:cNvSpPr>
            <a:spLocks noChangeArrowheads="1"/>
          </p:cNvSpPr>
          <p:nvPr/>
        </p:nvSpPr>
        <p:spPr bwMode="auto">
          <a:xfrm>
            <a:off x="2438400" y="1905000"/>
            <a:ext cx="1600200" cy="1752600"/>
          </a:xfrm>
          <a:prstGeom prst="hexagon">
            <a:avLst>
              <a:gd name="adj" fmla="val 25000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fr-FR">
              <a:latin typeface="Corisande-Regular"/>
              <a:cs typeface="Corisande-Regular"/>
            </a:endParaRPr>
          </a:p>
        </p:txBody>
      </p:sp>
      <p:sp>
        <p:nvSpPr>
          <p:cNvPr id="4286470" name="Text Box 6"/>
          <p:cNvSpPr txBox="1">
            <a:spLocks noChangeArrowheads="1"/>
          </p:cNvSpPr>
          <p:nvPr/>
        </p:nvSpPr>
        <p:spPr bwMode="auto">
          <a:xfrm>
            <a:off x="2590800" y="2209800"/>
            <a:ext cx="1371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r-FR" sz="2000" u="none">
                <a:latin typeface="Corisande-Regular"/>
                <a:cs typeface="Corisande-Regular"/>
              </a:rPr>
              <a:t>Validation Idée et potentiel</a:t>
            </a:r>
            <a:endParaRPr lang="fr-FR" sz="1400" u="none">
              <a:latin typeface="Corisande-Regular"/>
              <a:cs typeface="Corisande-Regular"/>
            </a:endParaRPr>
          </a:p>
        </p:txBody>
      </p:sp>
      <p:sp>
        <p:nvSpPr>
          <p:cNvPr id="4286471" name="AutoShape 7"/>
          <p:cNvSpPr>
            <a:spLocks noChangeArrowheads="1"/>
          </p:cNvSpPr>
          <p:nvPr/>
        </p:nvSpPr>
        <p:spPr bwMode="auto">
          <a:xfrm>
            <a:off x="4114800" y="26670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fr-FR">
              <a:latin typeface="Corisande-Regular"/>
              <a:cs typeface="Corisande-Regular"/>
            </a:endParaRPr>
          </a:p>
        </p:txBody>
      </p:sp>
      <p:sp>
        <p:nvSpPr>
          <p:cNvPr id="4286472" name="Text Box 8"/>
          <p:cNvSpPr txBox="1">
            <a:spLocks noChangeArrowheads="1"/>
          </p:cNvSpPr>
          <p:nvPr/>
        </p:nvSpPr>
        <p:spPr bwMode="auto">
          <a:xfrm>
            <a:off x="4800600" y="2590800"/>
            <a:ext cx="1143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r-FR" sz="2400" u="none">
                <a:latin typeface="Corisande-Regular"/>
                <a:cs typeface="Corisande-Regular"/>
              </a:rPr>
              <a:t>Projet</a:t>
            </a:r>
          </a:p>
        </p:txBody>
      </p:sp>
      <p:sp>
        <p:nvSpPr>
          <p:cNvPr id="4286473" name="AutoShape 9"/>
          <p:cNvSpPr>
            <a:spLocks noChangeArrowheads="1"/>
          </p:cNvSpPr>
          <p:nvPr/>
        </p:nvSpPr>
        <p:spPr bwMode="auto">
          <a:xfrm>
            <a:off x="6781800" y="1981200"/>
            <a:ext cx="1600200" cy="1752600"/>
          </a:xfrm>
          <a:prstGeom prst="hexagon">
            <a:avLst>
              <a:gd name="adj" fmla="val 25000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fr-FR">
              <a:latin typeface="Corisande-Regular"/>
              <a:cs typeface="Corisande-Regular"/>
            </a:endParaRPr>
          </a:p>
        </p:txBody>
      </p:sp>
      <p:sp>
        <p:nvSpPr>
          <p:cNvPr id="4286474" name="Text Box 10"/>
          <p:cNvSpPr txBox="1">
            <a:spLocks noChangeArrowheads="1"/>
          </p:cNvSpPr>
          <p:nvPr/>
        </p:nvSpPr>
        <p:spPr bwMode="auto">
          <a:xfrm>
            <a:off x="6781800" y="2362200"/>
            <a:ext cx="152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r-FR" sz="2000" u="none">
                <a:latin typeface="Corisande-Regular"/>
                <a:cs typeface="Corisande-Regular"/>
              </a:rPr>
              <a:t>Validation plan d</a:t>
            </a:r>
            <a:r>
              <a:rPr lang="ja-JP" altLang="fr-FR" sz="2000" u="none">
                <a:latin typeface="Corisande-Regular"/>
                <a:cs typeface="Corisande-Regular"/>
              </a:rPr>
              <a:t>’</a:t>
            </a:r>
            <a:r>
              <a:rPr lang="fr-FR" sz="2000" u="none">
                <a:latin typeface="Corisande-Regular"/>
                <a:cs typeface="Corisande-Regular"/>
              </a:rPr>
              <a:t>affaires</a:t>
            </a:r>
            <a:endParaRPr lang="fr-FR" sz="1400" u="none">
              <a:latin typeface="Corisande-Regular"/>
              <a:cs typeface="Corisande-Regular"/>
            </a:endParaRPr>
          </a:p>
        </p:txBody>
      </p:sp>
      <p:sp>
        <p:nvSpPr>
          <p:cNvPr id="4286475" name="AutoShape 11"/>
          <p:cNvSpPr>
            <a:spLocks noChangeArrowheads="1"/>
          </p:cNvSpPr>
          <p:nvPr/>
        </p:nvSpPr>
        <p:spPr bwMode="auto">
          <a:xfrm>
            <a:off x="5410200" y="5029200"/>
            <a:ext cx="609600" cy="304800"/>
          </a:xfrm>
          <a:prstGeom prst="left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fr-FR">
              <a:latin typeface="Corisande-Regular"/>
              <a:cs typeface="Corisande-Regular"/>
            </a:endParaRPr>
          </a:p>
        </p:txBody>
      </p:sp>
      <p:sp>
        <p:nvSpPr>
          <p:cNvPr id="4286476" name="AutoShape 12"/>
          <p:cNvSpPr>
            <a:spLocks noChangeArrowheads="1"/>
          </p:cNvSpPr>
          <p:nvPr/>
        </p:nvSpPr>
        <p:spPr bwMode="auto">
          <a:xfrm>
            <a:off x="6019800" y="26670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fr-FR">
              <a:latin typeface="Corisande-Regular"/>
              <a:cs typeface="Corisande-Regular"/>
            </a:endParaRPr>
          </a:p>
        </p:txBody>
      </p:sp>
      <p:sp>
        <p:nvSpPr>
          <p:cNvPr id="4286477" name="AutoShape 13"/>
          <p:cNvSpPr>
            <a:spLocks noChangeArrowheads="1"/>
          </p:cNvSpPr>
          <p:nvPr/>
        </p:nvSpPr>
        <p:spPr bwMode="auto">
          <a:xfrm>
            <a:off x="7391400" y="3810000"/>
            <a:ext cx="381000" cy="838200"/>
          </a:xfrm>
          <a:prstGeom prst="downArrow">
            <a:avLst>
              <a:gd name="adj1" fmla="val 50000"/>
              <a:gd name="adj2" fmla="val 5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fr-FR">
              <a:latin typeface="Corisande-Regular"/>
              <a:cs typeface="Corisande-Regular"/>
            </a:endParaRPr>
          </a:p>
        </p:txBody>
      </p:sp>
      <p:sp>
        <p:nvSpPr>
          <p:cNvPr id="4286478" name="Text Box 14"/>
          <p:cNvSpPr txBox="1">
            <a:spLocks noChangeArrowheads="1"/>
          </p:cNvSpPr>
          <p:nvPr/>
        </p:nvSpPr>
        <p:spPr bwMode="auto">
          <a:xfrm>
            <a:off x="6172200" y="4800600"/>
            <a:ext cx="26670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r-FR" sz="2400" u="none">
                <a:latin typeface="Corisande-Regular"/>
                <a:cs typeface="Corisande-Regular"/>
              </a:rPr>
              <a:t>Recherche financement</a:t>
            </a:r>
          </a:p>
        </p:txBody>
      </p:sp>
      <p:sp>
        <p:nvSpPr>
          <p:cNvPr id="4286479" name="Text Box 15"/>
          <p:cNvSpPr txBox="1">
            <a:spLocks noChangeArrowheads="1"/>
          </p:cNvSpPr>
          <p:nvPr/>
        </p:nvSpPr>
        <p:spPr bwMode="auto">
          <a:xfrm>
            <a:off x="3707904" y="4953000"/>
            <a:ext cx="1626096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r-FR" sz="2400" u="none" dirty="0">
                <a:latin typeface="Corisande-Regular"/>
                <a:cs typeface="Corisande-Regular"/>
              </a:rPr>
              <a:t>Création</a:t>
            </a:r>
          </a:p>
        </p:txBody>
      </p:sp>
      <p:sp>
        <p:nvSpPr>
          <p:cNvPr id="4286480" name="Rectangle 16"/>
          <p:cNvSpPr>
            <a:spLocks noChangeArrowheads="1"/>
          </p:cNvSpPr>
          <p:nvPr/>
        </p:nvSpPr>
        <p:spPr bwMode="auto">
          <a:xfrm>
            <a:off x="11753850" y="35194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endParaRPr lang="fr-FR" sz="2400" u="none">
              <a:latin typeface="Corisande-Regular"/>
              <a:cs typeface="Corisande-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3921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286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286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286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86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6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286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86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86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86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286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86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86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286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6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286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286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286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286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286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286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286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286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6467" grpId="0" animBg="1" autoUpdateAnimBg="0"/>
      <p:bldP spid="4286468" grpId="0" animBg="1"/>
      <p:bldP spid="4286469" grpId="0" animBg="1"/>
      <p:bldP spid="4286470" grpId="0" build="p" autoUpdateAnimBg="0" advAuto="0"/>
      <p:bldP spid="4286471" grpId="0" animBg="1"/>
      <p:bldP spid="4286472" grpId="0" animBg="1" autoUpdateAnimBg="0"/>
      <p:bldP spid="4286473" grpId="0" animBg="1"/>
      <p:bldP spid="4286474" grpId="0" autoUpdateAnimBg="0"/>
      <p:bldP spid="4286475" grpId="0" animBg="1"/>
      <p:bldP spid="4286476" grpId="0" animBg="1"/>
      <p:bldP spid="4286477" grpId="0" animBg="1"/>
      <p:bldP spid="4286478" grpId="0" animBg="1" autoUpdateAnimBg="0"/>
      <p:bldP spid="428647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212976"/>
            <a:ext cx="1656184" cy="165618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 bwMode="auto">
          <a:xfrm>
            <a:off x="467544" y="5589240"/>
            <a:ext cx="1944216" cy="720080"/>
          </a:xfrm>
          <a:prstGeom prst="rect">
            <a:avLst/>
          </a:prstGeom>
          <a:solidFill>
            <a:srgbClr val="FFFFCA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isande-Regular"/>
                <a:cs typeface="Corisande-Regular"/>
              </a:rPr>
              <a:t>Détection</a:t>
            </a:r>
            <a:endParaRPr kumimoji="0" 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isande-Regular"/>
              <a:cs typeface="Corisande-Regular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691680" y="4797152"/>
            <a:ext cx="1944216" cy="720080"/>
          </a:xfrm>
          <a:prstGeom prst="rect">
            <a:avLst/>
          </a:prstGeom>
          <a:solidFill>
            <a:srgbClr val="FFFC93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isande-Regular"/>
                <a:cs typeface="Corisande-Regular"/>
              </a:rPr>
              <a:t>Accueil - besoin</a:t>
            </a:r>
            <a:endParaRPr kumimoji="0" 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isande-Regular"/>
              <a:cs typeface="Corisande-Regular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059832" y="4005064"/>
            <a:ext cx="1944216" cy="720080"/>
          </a:xfrm>
          <a:prstGeom prst="rect">
            <a:avLst/>
          </a:prstGeom>
          <a:solidFill>
            <a:srgbClr val="F2DA67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isande-Regular"/>
                <a:cs typeface="Corisande-Regular"/>
              </a:rPr>
              <a:t>Audit – plan</a:t>
            </a:r>
            <a:r>
              <a:rPr kumimoji="0" lang="fr-FR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risande-Regular"/>
                <a:cs typeface="Corisande-Regular"/>
              </a:rPr>
              <a:t> d’action</a:t>
            </a:r>
            <a:endParaRPr kumimoji="0" lang="fr-FR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isande-Regular"/>
              <a:cs typeface="Corisande-Regular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427984" y="3212976"/>
            <a:ext cx="1944216" cy="720080"/>
          </a:xfrm>
          <a:prstGeom prst="rect">
            <a:avLst/>
          </a:prstGeom>
          <a:solidFill>
            <a:srgbClr val="F2BE45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isande-Regular"/>
                <a:cs typeface="Corisande-Regular"/>
              </a:rPr>
              <a:t>Validation idée</a:t>
            </a:r>
            <a:endParaRPr kumimoji="0" 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isande-Regular"/>
              <a:cs typeface="Corisande-Regular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796136" y="2420888"/>
            <a:ext cx="1944216" cy="720080"/>
          </a:xfrm>
          <a:prstGeom prst="rect">
            <a:avLst/>
          </a:prstGeom>
          <a:solidFill>
            <a:srgbClr val="F2872D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isande-Regular"/>
                <a:cs typeface="Corisande-Regular"/>
              </a:rPr>
              <a:t>Validation projets</a:t>
            </a:r>
            <a:endParaRPr kumimoji="0" 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isande-Regular"/>
              <a:cs typeface="Corisande-Regular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092280" y="1628800"/>
            <a:ext cx="1944216" cy="720080"/>
          </a:xfrm>
          <a:prstGeom prst="rect">
            <a:avLst/>
          </a:prstGeom>
          <a:solidFill>
            <a:srgbClr val="F2542C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isande-Regular"/>
                <a:cs typeface="Corisande-Regular"/>
              </a:rPr>
              <a:t>Suivi de projets</a:t>
            </a:r>
            <a:endParaRPr kumimoji="0" lang="fr-F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isande-Regular"/>
              <a:cs typeface="Corisande-Regular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023" y="3140968"/>
            <a:ext cx="1405293" cy="2592288"/>
          </a:xfrm>
          <a:prstGeom prst="rect">
            <a:avLst/>
          </a:prstGeom>
        </p:spPr>
      </p:pic>
      <p:sp>
        <p:nvSpPr>
          <p:cNvPr id="20" name="Forme libre 19"/>
          <p:cNvSpPr/>
          <p:nvPr/>
        </p:nvSpPr>
        <p:spPr>
          <a:xfrm>
            <a:off x="1968665" y="3964505"/>
            <a:ext cx="152400" cy="205452"/>
          </a:xfrm>
          <a:custGeom>
            <a:avLst/>
            <a:gdLst>
              <a:gd name="connsiteX0" fmla="*/ 55034 w 152400"/>
              <a:gd name="connsiteY0" fmla="*/ 6486 h 205452"/>
              <a:gd name="connsiteX1" fmla="*/ 55034 w 152400"/>
              <a:gd name="connsiteY1" fmla="*/ 6486 h 205452"/>
              <a:gd name="connsiteX2" fmla="*/ 93134 w 152400"/>
              <a:gd name="connsiteY2" fmla="*/ 23419 h 205452"/>
              <a:gd name="connsiteX3" fmla="*/ 122767 w 152400"/>
              <a:gd name="connsiteY3" fmla="*/ 31886 h 205452"/>
              <a:gd name="connsiteX4" fmla="*/ 135467 w 152400"/>
              <a:gd name="connsiteY4" fmla="*/ 40352 h 205452"/>
              <a:gd name="connsiteX5" fmla="*/ 152400 w 152400"/>
              <a:gd name="connsiteY5" fmla="*/ 44586 h 205452"/>
              <a:gd name="connsiteX6" fmla="*/ 152400 w 152400"/>
              <a:gd name="connsiteY6" fmla="*/ 44586 h 205452"/>
              <a:gd name="connsiteX7" fmla="*/ 148167 w 152400"/>
              <a:gd name="connsiteY7" fmla="*/ 141952 h 205452"/>
              <a:gd name="connsiteX8" fmla="*/ 143934 w 152400"/>
              <a:gd name="connsiteY8" fmla="*/ 167352 h 205452"/>
              <a:gd name="connsiteX9" fmla="*/ 135467 w 152400"/>
              <a:gd name="connsiteY9" fmla="*/ 184286 h 205452"/>
              <a:gd name="connsiteX10" fmla="*/ 122767 w 152400"/>
              <a:gd name="connsiteY10" fmla="*/ 201219 h 205452"/>
              <a:gd name="connsiteX11" fmla="*/ 122767 w 152400"/>
              <a:gd name="connsiteY11" fmla="*/ 201219 h 205452"/>
              <a:gd name="connsiteX12" fmla="*/ 55034 w 152400"/>
              <a:gd name="connsiteY12" fmla="*/ 205452 h 205452"/>
              <a:gd name="connsiteX13" fmla="*/ 33867 w 152400"/>
              <a:gd name="connsiteY13" fmla="*/ 201219 h 205452"/>
              <a:gd name="connsiteX14" fmla="*/ 0 w 152400"/>
              <a:gd name="connsiteY14" fmla="*/ 201219 h 205452"/>
              <a:gd name="connsiteX15" fmla="*/ 0 w 152400"/>
              <a:gd name="connsiteY15" fmla="*/ 201219 h 205452"/>
              <a:gd name="connsiteX16" fmla="*/ 4234 w 152400"/>
              <a:gd name="connsiteY16" fmla="*/ 103852 h 205452"/>
              <a:gd name="connsiteX17" fmla="*/ 12700 w 152400"/>
              <a:gd name="connsiteY17" fmla="*/ 78452 h 205452"/>
              <a:gd name="connsiteX18" fmla="*/ 21167 w 152400"/>
              <a:gd name="connsiteY18" fmla="*/ 65752 h 205452"/>
              <a:gd name="connsiteX19" fmla="*/ 25400 w 152400"/>
              <a:gd name="connsiteY19" fmla="*/ 53052 h 205452"/>
              <a:gd name="connsiteX20" fmla="*/ 29634 w 152400"/>
              <a:gd name="connsiteY20" fmla="*/ 36119 h 205452"/>
              <a:gd name="connsiteX21" fmla="*/ 46567 w 152400"/>
              <a:gd name="connsiteY21" fmla="*/ 6486 h 205452"/>
              <a:gd name="connsiteX22" fmla="*/ 55034 w 152400"/>
              <a:gd name="connsiteY22" fmla="*/ 6486 h 20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52400" h="205452">
                <a:moveTo>
                  <a:pt x="55034" y="6486"/>
                </a:moveTo>
                <a:lnTo>
                  <a:pt x="55034" y="6486"/>
                </a:lnTo>
                <a:cubicBezTo>
                  <a:pt x="67734" y="12130"/>
                  <a:pt x="80163" y="18430"/>
                  <a:pt x="93134" y="23419"/>
                </a:cubicBezTo>
                <a:cubicBezTo>
                  <a:pt x="104903" y="27945"/>
                  <a:pt x="111829" y="26417"/>
                  <a:pt x="122767" y="31886"/>
                </a:cubicBezTo>
                <a:cubicBezTo>
                  <a:pt x="127318" y="34161"/>
                  <a:pt x="130916" y="38077"/>
                  <a:pt x="135467" y="40352"/>
                </a:cubicBezTo>
                <a:cubicBezTo>
                  <a:pt x="144828" y="45032"/>
                  <a:pt x="145184" y="44586"/>
                  <a:pt x="152400" y="44586"/>
                </a:cubicBezTo>
                <a:lnTo>
                  <a:pt x="152400" y="44586"/>
                </a:lnTo>
                <a:cubicBezTo>
                  <a:pt x="150989" y="77041"/>
                  <a:pt x="150402" y="109543"/>
                  <a:pt x="148167" y="141952"/>
                </a:cubicBezTo>
                <a:cubicBezTo>
                  <a:pt x="147576" y="150515"/>
                  <a:pt x="146400" y="159131"/>
                  <a:pt x="143934" y="167352"/>
                </a:cubicBezTo>
                <a:cubicBezTo>
                  <a:pt x="142121" y="173397"/>
                  <a:pt x="138598" y="178807"/>
                  <a:pt x="135467" y="184286"/>
                </a:cubicBezTo>
                <a:cubicBezTo>
                  <a:pt x="129085" y="195454"/>
                  <a:pt x="129346" y="194640"/>
                  <a:pt x="122767" y="201219"/>
                </a:cubicBezTo>
                <a:lnTo>
                  <a:pt x="122767" y="201219"/>
                </a:lnTo>
                <a:cubicBezTo>
                  <a:pt x="100189" y="202630"/>
                  <a:pt x="77656" y="205452"/>
                  <a:pt x="55034" y="205452"/>
                </a:cubicBezTo>
                <a:cubicBezTo>
                  <a:pt x="47839" y="205452"/>
                  <a:pt x="41041" y="201771"/>
                  <a:pt x="33867" y="201219"/>
                </a:cubicBezTo>
                <a:cubicBezTo>
                  <a:pt x="22611" y="200353"/>
                  <a:pt x="11289" y="201219"/>
                  <a:pt x="0" y="201219"/>
                </a:cubicBezTo>
                <a:lnTo>
                  <a:pt x="0" y="201219"/>
                </a:lnTo>
                <a:cubicBezTo>
                  <a:pt x="1411" y="168763"/>
                  <a:pt x="891" y="136166"/>
                  <a:pt x="4234" y="103852"/>
                </a:cubicBezTo>
                <a:cubicBezTo>
                  <a:pt x="5152" y="94975"/>
                  <a:pt x="7749" y="85878"/>
                  <a:pt x="12700" y="78452"/>
                </a:cubicBezTo>
                <a:lnTo>
                  <a:pt x="21167" y="65752"/>
                </a:lnTo>
                <a:cubicBezTo>
                  <a:pt x="22578" y="61519"/>
                  <a:pt x="24174" y="57343"/>
                  <a:pt x="25400" y="53052"/>
                </a:cubicBezTo>
                <a:cubicBezTo>
                  <a:pt x="26998" y="47458"/>
                  <a:pt x="27591" y="41567"/>
                  <a:pt x="29634" y="36119"/>
                </a:cubicBezTo>
                <a:cubicBezTo>
                  <a:pt x="34239" y="23839"/>
                  <a:pt x="39547" y="17016"/>
                  <a:pt x="46567" y="6486"/>
                </a:cubicBezTo>
                <a:cubicBezTo>
                  <a:pt x="51431" y="-8108"/>
                  <a:pt x="53623" y="6486"/>
                  <a:pt x="55034" y="6486"/>
                </a:cubicBezTo>
                <a:close/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354501" y="908720"/>
            <a:ext cx="7772400" cy="490538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9pPr>
          </a:lstStyle>
          <a:p>
            <a:pPr algn="r" eaLnBrk="1" hangingPunct="1">
              <a:defRPr/>
            </a:pPr>
            <a:r>
              <a:rPr lang="fr-FR" sz="2400" dirty="0" smtClean="0">
                <a:solidFill>
                  <a:schemeClr val="accent2"/>
                </a:solidFill>
                <a:latin typeface="Corisande-Regular"/>
                <a:cs typeface="Corisande-Regular"/>
              </a:rPr>
              <a:t>Les étapes d’accompagnement</a:t>
            </a:r>
          </a:p>
        </p:txBody>
      </p:sp>
    </p:spTree>
    <p:extLst>
      <p:ext uri="{BB962C8B-B14F-4D97-AF65-F5344CB8AC3E}">
        <p14:creationId xmlns:p14="http://schemas.microsoft.com/office/powerpoint/2010/main" val="180787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16584</TotalTime>
  <Words>439</Words>
  <Application>Microsoft Macintosh PowerPoint</Application>
  <PresentationFormat>Présentation à l'écran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Nouvelle présentation</vt:lpstr>
      <vt:lpstr>Présentation PowerPoint</vt:lpstr>
      <vt:lpstr>Aditec Pas-de-Calais - CEEI</vt:lpstr>
      <vt:lpstr>Présentation PowerPoint</vt:lpstr>
      <vt:lpstr>Quelques Chiffres</vt:lpstr>
      <vt:lpstr>Principales causes de défaillance : facteurs exogènes</vt:lpstr>
      <vt:lpstr>Le projet innovant</vt:lpstr>
      <vt:lpstr>Identifier les opportunités</vt:lpstr>
      <vt:lpstr>Le parcours : approche traditionnelle</vt:lpstr>
      <vt:lpstr>Présentation PowerPoint</vt:lpstr>
      <vt:lpstr>Deux grandes phases</vt:lpstr>
      <vt:lpstr>Les études de faisabilité du projet</vt:lpstr>
      <vt:lpstr>Eco-système de l’innovation</vt:lpstr>
      <vt:lpstr>Dispositifs de soutien</vt:lpstr>
    </vt:vector>
  </TitlesOfParts>
  <Company>Aditec Pas-de-Calais - CEEI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du PPT  Date ou  sous-titre</dc:title>
  <dc:creator>Delphine Delvalle</dc:creator>
  <cp:lastModifiedBy>Abdelkader Bousnane</cp:lastModifiedBy>
  <cp:revision>164</cp:revision>
  <cp:lastPrinted>2012-11-21T13:14:06Z</cp:lastPrinted>
  <dcterms:created xsi:type="dcterms:W3CDTF">2012-09-05T09:33:59Z</dcterms:created>
  <dcterms:modified xsi:type="dcterms:W3CDTF">2017-07-03T07:10:02Z</dcterms:modified>
</cp:coreProperties>
</file>