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59" r:id="rId4"/>
    <p:sldId id="287" r:id="rId5"/>
    <p:sldId id="288" r:id="rId6"/>
    <p:sldId id="289" r:id="rId7"/>
    <p:sldId id="290" r:id="rId8"/>
    <p:sldId id="275" r:id="rId9"/>
    <p:sldId id="285" r:id="rId10"/>
    <p:sldId id="286" r:id="rId11"/>
    <p:sldId id="284" r:id="rId12"/>
    <p:sldId id="273" r:id="rId13"/>
    <p:sldId id="277" r:id="rId14"/>
    <p:sldId id="262" r:id="rId15"/>
    <p:sldId id="263" r:id="rId16"/>
    <p:sldId id="291" r:id="rId17"/>
    <p:sldId id="271" r:id="rId18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5858" autoAdjust="0"/>
  </p:normalViewPr>
  <p:slideViewPr>
    <p:cSldViewPr snapToGrid="0">
      <p:cViewPr varScale="1">
        <p:scale>
          <a:sx n="48" d="100"/>
          <a:sy n="48" d="100"/>
        </p:scale>
        <p:origin x="12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F36028E-896F-428D-A657-4F2476F06582}" type="datetimeFigureOut">
              <a:rPr lang="fr-FR"/>
              <a:pPr>
                <a:defRPr/>
              </a:pPr>
              <a:t>01/07/2017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33B1A9C-8EE3-47B2-972A-DB7CC888AF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Notre activité : conseil / R&amp;D / formation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/>
              <a:t>Au clic sur photo tram =&gt; avancer d’une slide pour présenter l’activité d’un ergonome sur les services proposés</a:t>
            </a:r>
          </a:p>
        </p:txBody>
      </p:sp>
      <p:sp>
        <p:nvSpPr>
          <p:cNvPr id="122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D327E1D-1824-47E5-92C1-E938CFC4A62C}" type="slidenum">
              <a:rPr lang="fr-FR" altLang="fr-FR" smtClean="0"/>
              <a:pPr/>
              <a:t>8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notes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fr-FR" altLang="fr-FR" dirty="0"/>
              <a:t>Présentation sujet d’intégration de la technologie OLOLENS en contrôle aérien : 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  <a:defRPr/>
            </a:pPr>
            <a:r>
              <a:rPr lang="fr-FR" altLang="fr-FR" dirty="0"/>
              <a:t>Étude des besoin et des </a:t>
            </a:r>
            <a:r>
              <a:rPr lang="fr-FR" altLang="fr-FR" dirty="0" err="1"/>
              <a:t>utsages</a:t>
            </a:r>
            <a:r>
              <a:rPr lang="fr-FR" altLang="fr-FR" dirty="0"/>
              <a:t> (tâches concernés) 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  <a:defRPr/>
            </a:pPr>
            <a:r>
              <a:rPr lang="fr-FR" altLang="fr-FR" dirty="0"/>
              <a:t>Tests utilisateurs et protocole expérimental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  <a:defRPr/>
            </a:pPr>
            <a:r>
              <a:rPr lang="fr-FR" altLang="fr-FR" dirty="0"/>
              <a:t>Validation scientifique du gain lié à la technologie (charge mentale, ….) </a:t>
            </a:r>
          </a:p>
          <a:p>
            <a:pPr eaLnBrk="1" hangingPunct="1">
              <a:spcBef>
                <a:spcPct val="0"/>
              </a:spcBef>
              <a:defRPr/>
            </a:pPr>
            <a:endParaRPr lang="fr-FR" altLang="fr-FR" dirty="0"/>
          </a:p>
        </p:txBody>
      </p:sp>
      <p:sp>
        <p:nvSpPr>
          <p:cNvPr id="143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E761702-B482-4B81-92DD-8885A1D31A03}" type="slidenum">
              <a:rPr lang="fr-FR" altLang="fr-FR" smtClean="0"/>
              <a:pPr/>
              <a:t>9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notes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fr-FR" altLang="fr-FR" dirty="0"/>
              <a:t>Présentation sujet d’intégration de la technologie OLOLENS en contrôle aérien : 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  <a:defRPr/>
            </a:pPr>
            <a:r>
              <a:rPr lang="fr-FR" altLang="fr-FR" dirty="0"/>
              <a:t>Étude des besoin et des </a:t>
            </a:r>
            <a:r>
              <a:rPr lang="fr-FR" altLang="fr-FR" dirty="0" err="1"/>
              <a:t>utsages</a:t>
            </a:r>
            <a:r>
              <a:rPr lang="fr-FR" altLang="fr-FR" dirty="0"/>
              <a:t> (tâches concernés) 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  <a:defRPr/>
            </a:pPr>
            <a:r>
              <a:rPr lang="fr-FR" altLang="fr-FR" dirty="0"/>
              <a:t>Tests utilisateurs et protocole expérimental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  <a:defRPr/>
            </a:pPr>
            <a:r>
              <a:rPr lang="fr-FR" altLang="fr-FR" dirty="0"/>
              <a:t>Validation scientifique du gain lié à la technologie (charge mentale, ….) </a:t>
            </a:r>
          </a:p>
          <a:p>
            <a:pPr eaLnBrk="1" hangingPunct="1">
              <a:spcBef>
                <a:spcPct val="0"/>
              </a:spcBef>
              <a:defRPr/>
            </a:pPr>
            <a:endParaRPr lang="fr-FR" altLang="fr-FR" dirty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8F52EBF-2064-4A2D-A8FD-17584248DD00}" type="slidenum">
              <a:rPr lang="fr-FR" altLang="fr-FR" smtClean="0"/>
              <a:pPr/>
              <a:t>10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Notre activité : conseil / R&amp;D / formation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/>
              <a:t>Au clic sur photo tram =&gt; avancer d’une slide pour présenter l’activité d’un ergonome sur les services proposés</a:t>
            </a: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935F345-BBF2-4BEA-BD16-510C416DF8BE}" type="slidenum">
              <a:rPr lang="fr-FR" altLang="fr-FR" smtClean="0"/>
              <a:pPr/>
              <a:t>11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notes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fr-FR" altLang="fr-FR" dirty="0"/>
              <a:t>Présentation sujet d’intégration de la technologie OLOLENS en contrôle aérien : 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  <a:defRPr/>
            </a:pPr>
            <a:r>
              <a:rPr lang="fr-FR" altLang="fr-FR" dirty="0"/>
              <a:t>Étude des besoin et des </a:t>
            </a:r>
            <a:r>
              <a:rPr lang="fr-FR" altLang="fr-FR" dirty="0" err="1"/>
              <a:t>utsages</a:t>
            </a:r>
            <a:r>
              <a:rPr lang="fr-FR" altLang="fr-FR" dirty="0"/>
              <a:t> (tâches concernés) 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  <a:defRPr/>
            </a:pPr>
            <a:r>
              <a:rPr lang="fr-FR" altLang="fr-FR" dirty="0"/>
              <a:t>Tests utilisateurs et protocole expérimental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  <a:defRPr/>
            </a:pPr>
            <a:r>
              <a:rPr lang="fr-FR" altLang="fr-FR" dirty="0"/>
              <a:t>Validation scientifique du gain lié à la technologie (charge mentale, ….) </a:t>
            </a:r>
          </a:p>
          <a:p>
            <a:pPr eaLnBrk="1" hangingPunct="1">
              <a:spcBef>
                <a:spcPct val="0"/>
              </a:spcBef>
              <a:defRPr/>
            </a:pPr>
            <a:endParaRPr lang="fr-FR" altLang="fr-FR" dirty="0"/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EE3B3B5-C69A-437D-B61C-9220C470381C}" type="slidenum">
              <a:rPr lang="fr-FR" altLang="fr-FR" smtClean="0"/>
              <a:pPr/>
              <a:t>12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Notre activité : conseil / R&amp;D / formation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/>
              <a:t>Au clic sur photo tram =&gt; avancer d’une slide pour présenter l’activité d’un ergonome sur les services proposés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04836CA-7722-4B9E-B027-54E9B17541D3}" type="slidenum">
              <a:rPr lang="fr-FR" altLang="fr-FR" smtClean="0"/>
              <a:pPr/>
              <a:t>13</a:t>
            </a:fld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" t="22687" r="9071" b="22687"/>
          <a:stretch>
            <a:fillRect/>
          </a:stretch>
        </p:blipFill>
        <p:spPr bwMode="auto">
          <a:xfrm>
            <a:off x="3511550" y="115888"/>
            <a:ext cx="5159375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783903"/>
            <a:ext cx="9144000" cy="1762379"/>
          </a:xfrm>
        </p:spPr>
        <p:txBody>
          <a:bodyPr anchor="b"/>
          <a:lstStyle>
            <a:lvl1pPr algn="ct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66274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6F8C8-3C17-4C39-BD8A-3B59850CD1AE}" type="datetime1">
              <a:rPr lang="fr-FR" smtClean="0"/>
              <a:t>01/07/2017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Echange Railenium 10 Fev 2017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28350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 userDrawn="1"/>
        </p:nvCxnSpPr>
        <p:spPr>
          <a:xfrm>
            <a:off x="712788" y="1252538"/>
            <a:ext cx="9525" cy="534035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 userDrawn="1"/>
        </p:nvCxnSpPr>
        <p:spPr>
          <a:xfrm>
            <a:off x="338138" y="5851525"/>
            <a:ext cx="11183937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" t="25734" r="9566" b="41599"/>
          <a:stretch>
            <a:fillRect/>
          </a:stretch>
        </p:blipFill>
        <p:spPr bwMode="auto">
          <a:xfrm>
            <a:off x="8096250" y="5989638"/>
            <a:ext cx="2776538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/>
          <p:cNvCxnSpPr>
            <a:cxnSpLocks/>
          </p:cNvCxnSpPr>
          <p:nvPr userDrawn="1"/>
        </p:nvCxnSpPr>
        <p:spPr>
          <a:xfrm flipH="1">
            <a:off x="10482263" y="5676900"/>
            <a:ext cx="1587" cy="1108075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>
            <a:cxnSpLocks/>
          </p:cNvCxnSpPr>
          <p:nvPr userDrawn="1"/>
        </p:nvCxnSpPr>
        <p:spPr>
          <a:xfrm>
            <a:off x="8382000" y="6740525"/>
            <a:ext cx="2428875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071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252729"/>
            <a:ext cx="10515600" cy="446227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F7C41-B5D7-4597-BD3B-89A791AFBAC8}" type="datetime1">
              <a:rPr lang="fr-FR" smtClean="0"/>
              <a:t>01/07/2017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Echange Railenium 10 Fev 2017</a:t>
            </a:r>
            <a:endParaRPr lang="fr-FR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77D1D-1BC9-4639-B0F5-733F2AE7878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1782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712788" y="1252538"/>
            <a:ext cx="9525" cy="534035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 userDrawn="1"/>
        </p:nvCxnSpPr>
        <p:spPr>
          <a:xfrm>
            <a:off x="338138" y="5851525"/>
            <a:ext cx="11183937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" t="25734" r="9566" b="41599"/>
          <a:stretch>
            <a:fillRect/>
          </a:stretch>
        </p:blipFill>
        <p:spPr bwMode="auto">
          <a:xfrm>
            <a:off x="8096250" y="5989638"/>
            <a:ext cx="2776538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>
            <a:cxnSpLocks/>
          </p:cNvCxnSpPr>
          <p:nvPr userDrawn="1"/>
        </p:nvCxnSpPr>
        <p:spPr>
          <a:xfrm flipH="1">
            <a:off x="10482263" y="5676900"/>
            <a:ext cx="1587" cy="1108075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cxnSpLocks/>
          </p:cNvCxnSpPr>
          <p:nvPr userDrawn="1"/>
        </p:nvCxnSpPr>
        <p:spPr>
          <a:xfrm>
            <a:off x="8382000" y="6740525"/>
            <a:ext cx="2428875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181353"/>
            <a:ext cx="5181600" cy="449529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181353"/>
            <a:ext cx="5181600" cy="449529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071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C35D3-0C4C-4665-BDD4-90FD2033B002}" type="datetime1">
              <a:rPr lang="fr-FR" smtClean="0"/>
              <a:t>01/07/2017</a:t>
            </a:fld>
            <a:endParaRPr lang="fr-FR"/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Echange Railenium 10 Fev 2017</a:t>
            </a:r>
            <a:endParaRPr lang="fr-FR"/>
          </a:p>
        </p:txBody>
      </p:sp>
      <p:sp>
        <p:nvSpPr>
          <p:cNvPr id="13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DF9DA-5622-4E82-AE5D-A326F7330B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871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 userDrawn="1"/>
        </p:nvCxnSpPr>
        <p:spPr>
          <a:xfrm>
            <a:off x="712788" y="1252538"/>
            <a:ext cx="9525" cy="534035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 userDrawn="1"/>
        </p:nvCxnSpPr>
        <p:spPr>
          <a:xfrm>
            <a:off x="338138" y="5851525"/>
            <a:ext cx="11183937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" t="25734" r="9566" b="41599"/>
          <a:stretch>
            <a:fillRect/>
          </a:stretch>
        </p:blipFill>
        <p:spPr bwMode="auto">
          <a:xfrm>
            <a:off x="8096250" y="5989638"/>
            <a:ext cx="2776538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10"/>
          <p:cNvCxnSpPr>
            <a:cxnSpLocks/>
          </p:cNvCxnSpPr>
          <p:nvPr userDrawn="1"/>
        </p:nvCxnSpPr>
        <p:spPr>
          <a:xfrm flipH="1">
            <a:off x="10482263" y="5676900"/>
            <a:ext cx="1587" cy="1108075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/>
          </p:cNvCxnSpPr>
          <p:nvPr userDrawn="1"/>
        </p:nvCxnSpPr>
        <p:spPr>
          <a:xfrm>
            <a:off x="8382000" y="6740525"/>
            <a:ext cx="2428875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1416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128392"/>
            <a:ext cx="5157787" cy="355181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15081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137536"/>
            <a:ext cx="5183188" cy="354266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071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D379B-98FC-4E33-BE9C-24FC7D542038}" type="datetime1">
              <a:rPr lang="fr-FR" smtClean="0"/>
              <a:t>01/07/2017</a:t>
            </a:fld>
            <a:endParaRPr lang="fr-FR"/>
          </a:p>
        </p:txBody>
      </p:sp>
      <p:sp>
        <p:nvSpPr>
          <p:cNvPr id="14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Echange Railenium 10 Fev 2017</a:t>
            </a:r>
            <a:endParaRPr lang="fr-FR"/>
          </a:p>
        </p:txBody>
      </p:sp>
      <p:sp>
        <p:nvSpPr>
          <p:cNvPr id="15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E86C9-282D-40C6-9035-52521DC42F3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566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6"/>
          <p:cNvGraphicFramePr>
            <a:graphicFrameLocks noChangeAspect="1"/>
          </p:cNvGraphicFramePr>
          <p:nvPr userDrawn="1"/>
        </p:nvGraphicFramePr>
        <p:xfrm>
          <a:off x="2225675" y="239713"/>
          <a:ext cx="7853363" cy="421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5" name="PDF" r:id="rId3" imgW="0" imgH="0" progId="FoxitPhantomPDF.Document">
                  <p:embed/>
                </p:oleObj>
              </mc:Choice>
              <mc:Fallback>
                <p:oleObj name="PDF" r:id="rId3" imgW="0" imgH="0" progId="FoxitPhantomPDF.Document">
                  <p:embed/>
                  <p:pic>
                    <p:nvPicPr>
                      <p:cNvPr id="6146" name="Obje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5675" y="239713"/>
                        <a:ext cx="7853363" cy="421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3294950" y="4816616"/>
            <a:ext cx="5592762" cy="1174750"/>
          </a:xfrm>
        </p:spPr>
        <p:txBody>
          <a:bodyPr>
            <a:noAutofit/>
          </a:bodyPr>
          <a:lstStyle>
            <a:lvl1pPr marL="0" indent="0" algn="ctr">
              <a:buNone/>
              <a:defRPr sz="8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CC87B-5E11-4E2D-8200-DA3442C8FC79}" type="datetime1">
              <a:rPr lang="fr-FR" smtClean="0"/>
              <a:t>01/07/2017</a:t>
            </a:fld>
            <a:endParaRPr lang="fr-FR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Echange Railenium 10 Fev 2017</a:t>
            </a:r>
            <a:endParaRPr lang="fr-FR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F7211-39C2-409F-8C17-474CE392A89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4262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CCE797-C5D6-4836-940B-9FD46DDC27B1}" type="datetime1">
              <a:rPr lang="fr-FR" smtClean="0"/>
              <a:t>01/07/2017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706813" y="6353175"/>
            <a:ext cx="47704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Echange Railenium 10 Fev 2017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31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53A810-E1E8-435B-88C5-14BB59ECFF4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7.xml"/><Relationship Id="rId7" Type="http://schemas.openxmlformats.org/officeDocument/2006/relationships/image" Target="../media/image11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3415095"/>
            <a:ext cx="9144000" cy="1762125"/>
          </a:xfrm>
        </p:spPr>
        <p:txBody>
          <a:bodyPr/>
          <a:lstStyle/>
          <a:p>
            <a:pPr eaLnBrk="1" hangingPunct="1"/>
            <a:r>
              <a:rPr lang="fr-FR" altLang="fr-FR" dirty="0"/>
              <a:t>De profils hybrides vers une société à la médiation de la recherche et de l’industrie</a:t>
            </a:r>
          </a:p>
        </p:txBody>
      </p:sp>
      <p:sp>
        <p:nvSpPr>
          <p:cNvPr id="8195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5633544"/>
            <a:ext cx="9144000" cy="684705"/>
          </a:xfrm>
        </p:spPr>
        <p:txBody>
          <a:bodyPr/>
          <a:lstStyle/>
          <a:p>
            <a:pPr eaLnBrk="1" hangingPunct="1"/>
            <a:r>
              <a:rPr lang="fr-FR" altLang="fr-FR" dirty="0"/>
              <a:t>Journée JRDA 2017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1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641350"/>
          </a:xfrm>
        </p:spPr>
        <p:txBody>
          <a:bodyPr/>
          <a:lstStyle/>
          <a:p>
            <a:pPr eaLnBrk="1" hangingPunct="1"/>
            <a:r>
              <a:rPr lang="fr-FR" altLang="fr-FR"/>
              <a:t>Notre activité</a:t>
            </a:r>
          </a:p>
        </p:txBody>
      </p:sp>
      <p:sp>
        <p:nvSpPr>
          <p:cNvPr id="15363" name="Espace réservé du texte 3"/>
          <p:cNvSpPr txBox="1">
            <a:spLocks/>
          </p:cNvSpPr>
          <p:nvPr/>
        </p:nvSpPr>
        <p:spPr bwMode="auto">
          <a:xfrm>
            <a:off x="2770188" y="950913"/>
            <a:ext cx="66516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fr-FR" altLang="fr-FR" sz="2400"/>
              <a:t>La conception d’Interface Homme-Machine (IHM)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53711" y="1860176"/>
            <a:ext cx="3368675" cy="646112"/>
          </a:xfrm>
          <a:prstGeom prst="rect">
            <a:avLst/>
          </a:prstGeom>
          <a:solidFill>
            <a:srgbClr val="EAEAEA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dirty="0"/>
              <a:t>Appropriation de l’interface et évaluation heuristique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769586" y="3192317"/>
            <a:ext cx="3368675" cy="646331"/>
          </a:xfrm>
          <a:prstGeom prst="rect">
            <a:avLst/>
          </a:prstGeom>
          <a:solidFill>
            <a:srgbClr val="EAEAEA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dirty="0"/>
              <a:t>Réalisation d’un test utilisateur : manque de guidage</a:t>
            </a:r>
          </a:p>
        </p:txBody>
      </p:sp>
      <p:sp>
        <p:nvSpPr>
          <p:cNvPr id="15" name="Flèche vers le bas 14"/>
          <p:cNvSpPr/>
          <p:nvPr/>
        </p:nvSpPr>
        <p:spPr>
          <a:xfrm>
            <a:off x="3166586" y="2625465"/>
            <a:ext cx="541337" cy="447675"/>
          </a:xfrm>
          <a:prstGeom prst="downArrow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1769586" y="4524677"/>
            <a:ext cx="3368675" cy="646112"/>
          </a:xfrm>
          <a:prstGeom prst="rect">
            <a:avLst/>
          </a:prstGeom>
          <a:solidFill>
            <a:srgbClr val="EAEAEA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dirty="0"/>
              <a:t>Préconisations pour améliorer l’expérience utilisateur</a:t>
            </a:r>
          </a:p>
        </p:txBody>
      </p:sp>
      <p:sp>
        <p:nvSpPr>
          <p:cNvPr id="18" name="Flèche vers le bas 14"/>
          <p:cNvSpPr/>
          <p:nvPr/>
        </p:nvSpPr>
        <p:spPr>
          <a:xfrm>
            <a:off x="3166586" y="3957825"/>
            <a:ext cx="541337" cy="447675"/>
          </a:xfrm>
          <a:prstGeom prst="downArrow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77D1D-1BC9-4639-B0F5-733F2AE78787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641350"/>
          </a:xfrm>
        </p:spPr>
        <p:txBody>
          <a:bodyPr/>
          <a:lstStyle/>
          <a:p>
            <a:pPr eaLnBrk="1" hangingPunct="1"/>
            <a:r>
              <a:rPr lang="fr-FR" altLang="fr-FR"/>
              <a:t>Notre activité</a:t>
            </a:r>
          </a:p>
        </p:txBody>
      </p:sp>
      <p:sp>
        <p:nvSpPr>
          <p:cNvPr id="17411" name="Espace réservé du contenu 4"/>
          <p:cNvSpPr>
            <a:spLocks noGrp="1"/>
          </p:cNvSpPr>
          <p:nvPr>
            <p:ph idx="1"/>
          </p:nvPr>
        </p:nvSpPr>
        <p:spPr>
          <a:xfrm>
            <a:off x="838200" y="1252538"/>
            <a:ext cx="10515600" cy="4462462"/>
          </a:xfrm>
        </p:spPr>
        <p:txBody>
          <a:bodyPr/>
          <a:lstStyle/>
          <a:p>
            <a:endParaRPr lang="fr-FR" altLang="fr-FR"/>
          </a:p>
        </p:txBody>
      </p:sp>
      <p:pic>
        <p:nvPicPr>
          <p:cNvPr id="26" name="Image 25" descr="C:\Users\263996\AppData\Local\Microsoft\Windows\Temporary Internet Files\Content.Outlook\U9R8E8ZN\Pschitt-2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8775" y="1795463"/>
            <a:ext cx="1476375" cy="2039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6675" y="2159000"/>
            <a:ext cx="1970088" cy="1312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4" name="ZoneTexte 5"/>
          <p:cNvSpPr txBox="1">
            <a:spLocks noChangeArrowheads="1"/>
          </p:cNvSpPr>
          <p:nvPr/>
        </p:nvSpPr>
        <p:spPr bwMode="auto">
          <a:xfrm>
            <a:off x="923925" y="4025900"/>
            <a:ext cx="33131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/>
              <a:t>Conseil en ergonomie de conception (Système de travail / IHM)</a:t>
            </a:r>
          </a:p>
        </p:txBody>
      </p:sp>
      <p:sp>
        <p:nvSpPr>
          <p:cNvPr id="17415" name="ZoneTexte 29"/>
          <p:cNvSpPr txBox="1">
            <a:spLocks noChangeArrowheads="1"/>
          </p:cNvSpPr>
          <p:nvPr/>
        </p:nvSpPr>
        <p:spPr bwMode="auto">
          <a:xfrm>
            <a:off x="5272088" y="4025900"/>
            <a:ext cx="3313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/>
              <a:t>Support à la R&amp;D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 dirty="0"/>
          </a:p>
        </p:txBody>
      </p:sp>
      <p:sp>
        <p:nvSpPr>
          <p:cNvPr id="17416" name="ZoneTexte 30"/>
          <p:cNvSpPr txBox="1">
            <a:spLocks noChangeArrowheads="1"/>
          </p:cNvSpPr>
          <p:nvPr/>
        </p:nvSpPr>
        <p:spPr bwMode="auto">
          <a:xfrm>
            <a:off x="8531225" y="4025900"/>
            <a:ext cx="33131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/>
              <a:t>Formation Ergonomie et Facteurs Humains</a:t>
            </a:r>
          </a:p>
        </p:txBody>
      </p:sp>
      <p:sp>
        <p:nvSpPr>
          <p:cNvPr id="3" name="Rectangle 2"/>
          <p:cNvSpPr/>
          <p:nvPr/>
        </p:nvSpPr>
        <p:spPr>
          <a:xfrm>
            <a:off x="7880350" y="5961063"/>
            <a:ext cx="2547938" cy="754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7418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315913"/>
            <a:ext cx="21828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Espace réservé du contenu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047750" y="1971675"/>
            <a:ext cx="2776538" cy="16875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77D1D-1BC9-4639-B0F5-733F2AE78787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641350"/>
          </a:xfrm>
        </p:spPr>
        <p:txBody>
          <a:bodyPr/>
          <a:lstStyle/>
          <a:p>
            <a:pPr eaLnBrk="1" hangingPunct="1"/>
            <a:r>
              <a:rPr lang="fr-FR" altLang="fr-FR"/>
              <a:t>Notre activité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4700" y="3179763"/>
            <a:ext cx="4346575" cy="2443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60" name="Espace réservé du texte 3"/>
          <p:cNvSpPr txBox="1">
            <a:spLocks/>
          </p:cNvSpPr>
          <p:nvPr/>
        </p:nvSpPr>
        <p:spPr bwMode="auto">
          <a:xfrm>
            <a:off x="3613150" y="1006475"/>
            <a:ext cx="51577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fr-FR" altLang="fr-FR" sz="2400" b="1"/>
              <a:t>Le support à la R&amp;D</a:t>
            </a:r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534400" y="1830388"/>
            <a:ext cx="2762250" cy="31559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ZoneTexte 1"/>
          <p:cNvSpPr txBox="1"/>
          <p:nvPr/>
        </p:nvSpPr>
        <p:spPr>
          <a:xfrm>
            <a:off x="1928813" y="1501775"/>
            <a:ext cx="3368675" cy="368300"/>
          </a:xfrm>
          <a:prstGeom prst="rect">
            <a:avLst/>
          </a:prstGeom>
          <a:solidFill>
            <a:srgbClr val="EAEAEA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dirty="0"/>
              <a:t>Analyse des besoins et des usages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928813" y="2562225"/>
            <a:ext cx="3368675" cy="646113"/>
          </a:xfrm>
          <a:prstGeom prst="rect">
            <a:avLst/>
          </a:prstGeom>
          <a:solidFill>
            <a:srgbClr val="EAEAEA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dirty="0"/>
              <a:t>Protocole / passation expérimentale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944688" y="3903663"/>
            <a:ext cx="3368675" cy="369887"/>
          </a:xfrm>
          <a:prstGeom prst="rect">
            <a:avLst/>
          </a:prstGeom>
          <a:solidFill>
            <a:srgbClr val="EAEAEA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dirty="0"/>
              <a:t>Etude des résultats 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944688" y="4965700"/>
            <a:ext cx="3368675" cy="646113"/>
          </a:xfrm>
          <a:prstGeom prst="rect">
            <a:avLst/>
          </a:prstGeom>
          <a:solidFill>
            <a:srgbClr val="EAEAEA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dirty="0"/>
              <a:t>Validation de l’adéquation Système / activité </a:t>
            </a:r>
          </a:p>
        </p:txBody>
      </p:sp>
      <p:sp>
        <p:nvSpPr>
          <p:cNvPr id="4" name="Flèche vers le bas 3"/>
          <p:cNvSpPr/>
          <p:nvPr/>
        </p:nvSpPr>
        <p:spPr>
          <a:xfrm>
            <a:off x="3357563" y="1992313"/>
            <a:ext cx="541337" cy="447675"/>
          </a:xfrm>
          <a:prstGeom prst="downArrow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Flèche vers le bas 13"/>
          <p:cNvSpPr/>
          <p:nvPr/>
        </p:nvSpPr>
        <p:spPr>
          <a:xfrm>
            <a:off x="3357563" y="3332163"/>
            <a:ext cx="541337" cy="449262"/>
          </a:xfrm>
          <a:prstGeom prst="downArrow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Flèche vers le bas 14"/>
          <p:cNvSpPr/>
          <p:nvPr/>
        </p:nvSpPr>
        <p:spPr>
          <a:xfrm>
            <a:off x="3341688" y="4395788"/>
            <a:ext cx="541337" cy="447675"/>
          </a:xfrm>
          <a:prstGeom prst="downArrow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77D1D-1BC9-4639-B0F5-733F2AE78787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641350"/>
          </a:xfrm>
        </p:spPr>
        <p:txBody>
          <a:bodyPr/>
          <a:lstStyle/>
          <a:p>
            <a:pPr eaLnBrk="1" hangingPunct="1"/>
            <a:r>
              <a:rPr lang="fr-FR" altLang="fr-FR"/>
              <a:t>Notre activité</a:t>
            </a:r>
          </a:p>
        </p:txBody>
      </p:sp>
      <p:sp>
        <p:nvSpPr>
          <p:cNvPr id="21507" name="Espace réservé du contenu 4"/>
          <p:cNvSpPr>
            <a:spLocks noGrp="1"/>
          </p:cNvSpPr>
          <p:nvPr>
            <p:ph idx="1"/>
          </p:nvPr>
        </p:nvSpPr>
        <p:spPr>
          <a:xfrm>
            <a:off x="838200" y="1252538"/>
            <a:ext cx="10515600" cy="4462462"/>
          </a:xfrm>
        </p:spPr>
        <p:txBody>
          <a:bodyPr/>
          <a:lstStyle/>
          <a:p>
            <a:endParaRPr lang="fr-FR" altLang="fr-FR"/>
          </a:p>
        </p:txBody>
      </p:sp>
      <p:pic>
        <p:nvPicPr>
          <p:cNvPr id="26" name="Image 25" descr="C:\Users\263996\AppData\Local\Microsoft\Windows\Temporary Internet Files\Content.Outlook\U9R8E8ZN\Pschitt-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8775" y="1795463"/>
            <a:ext cx="1476375" cy="2039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6675" y="2159000"/>
            <a:ext cx="1970088" cy="1312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10" name="ZoneTexte 5"/>
          <p:cNvSpPr txBox="1">
            <a:spLocks noChangeArrowheads="1"/>
          </p:cNvSpPr>
          <p:nvPr/>
        </p:nvSpPr>
        <p:spPr bwMode="auto">
          <a:xfrm>
            <a:off x="923925" y="4011613"/>
            <a:ext cx="33131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/>
              <a:t>Conseil en ergonomie de conception (Système de travail / IHM)</a:t>
            </a:r>
          </a:p>
        </p:txBody>
      </p:sp>
      <p:sp>
        <p:nvSpPr>
          <p:cNvPr id="21511" name="ZoneTexte 29"/>
          <p:cNvSpPr txBox="1">
            <a:spLocks noChangeArrowheads="1"/>
          </p:cNvSpPr>
          <p:nvPr/>
        </p:nvSpPr>
        <p:spPr bwMode="auto">
          <a:xfrm>
            <a:off x="5019675" y="4011613"/>
            <a:ext cx="33131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/>
              <a:t>Support à la R&amp;D</a:t>
            </a:r>
          </a:p>
        </p:txBody>
      </p:sp>
      <p:sp>
        <p:nvSpPr>
          <p:cNvPr id="21512" name="ZoneTexte 30"/>
          <p:cNvSpPr txBox="1">
            <a:spLocks noChangeArrowheads="1"/>
          </p:cNvSpPr>
          <p:nvPr/>
        </p:nvSpPr>
        <p:spPr bwMode="auto">
          <a:xfrm>
            <a:off x="8543925" y="3917950"/>
            <a:ext cx="33131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/>
              <a:t>Formation Ergonomie et Facteurs Humains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470025" y="5211763"/>
            <a:ext cx="98425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schemeClr val="bg1">
                    <a:lumMod val="50000"/>
                  </a:schemeClr>
                </a:solidFill>
              </a:rPr>
              <a:t>S’inscrit dans une démarche commune d’analyse ergonomique du travail</a:t>
            </a:r>
          </a:p>
        </p:txBody>
      </p:sp>
      <p:pic>
        <p:nvPicPr>
          <p:cNvPr id="13" name="Espace réservé du contenu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047750" y="1971675"/>
            <a:ext cx="2776538" cy="16875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4187" y="952501"/>
            <a:ext cx="11385550" cy="4259262"/>
          </a:xfrm>
          <a:prstGeom prst="rect">
            <a:avLst/>
          </a:prstGeom>
          <a:solidFill>
            <a:schemeClr val="bg1">
              <a:lumMod val="85000"/>
              <a:alpha val="32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77D1D-1BC9-4639-B0F5-733F2AE78787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838200" y="1181100"/>
            <a:ext cx="5181600" cy="44958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Ferroviaire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Adaptation et conception de systèmes de travail aux personnes en situation de handicap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r-FR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Élargissement à la conception d’IHM grand public</a:t>
            </a:r>
          </a:p>
        </p:txBody>
      </p:sp>
      <p:sp>
        <p:nvSpPr>
          <p:cNvPr id="23555" name="Titr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641350"/>
          </a:xfrm>
        </p:spPr>
        <p:txBody>
          <a:bodyPr/>
          <a:lstStyle/>
          <a:p>
            <a:pPr eaLnBrk="1" hangingPunct="1"/>
            <a:r>
              <a:rPr lang="fr-FR" altLang="fr-FR"/>
              <a:t>Nos secteurs d’activité</a:t>
            </a:r>
          </a:p>
        </p:txBody>
      </p:sp>
      <p:pic>
        <p:nvPicPr>
          <p:cNvPr id="11268" name="Espace réservé du contenu 15"/>
          <p:cNvPicPr>
            <a:picLocks noGrp="1" noChangeAspect="1"/>
          </p:cNvPicPr>
          <p:nvPr>
            <p:ph sz="half" idx="2"/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7493000" y="992188"/>
            <a:ext cx="2847975" cy="16002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9" name="Image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7889875" y="2738438"/>
            <a:ext cx="2216150" cy="1287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Image 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7864475" y="4233863"/>
            <a:ext cx="2170113" cy="143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EDF9DA-5622-4E82-AE5D-A326F7330B67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641350"/>
          </a:xfrm>
        </p:spPr>
        <p:txBody>
          <a:bodyPr/>
          <a:lstStyle/>
          <a:p>
            <a:pPr eaLnBrk="1" hangingPunct="1"/>
            <a:r>
              <a:rPr lang="fr-FR" altLang="fr-FR"/>
              <a:t>Notre politique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252538"/>
            <a:ext cx="10515600" cy="4462462"/>
          </a:xfrm>
        </p:spPr>
        <p:txBody>
          <a:bodyPr rtlCol="0"/>
          <a:lstStyle/>
          <a:p>
            <a:pPr eaLnBrk="1" fontAlgn="auto" hangingPunct="1">
              <a:lnSpc>
                <a:spcPct val="250000"/>
              </a:lnSpc>
              <a:spcAft>
                <a:spcPts val="0"/>
              </a:spcAft>
              <a:defRPr/>
            </a:pPr>
            <a:r>
              <a:rPr lang="fr-FR" dirty="0"/>
              <a:t>Un accompagnement </a:t>
            </a:r>
            <a:r>
              <a:rPr lang="fr-FR" b="1" dirty="0"/>
              <a:t>adapté</a:t>
            </a:r>
          </a:p>
          <a:p>
            <a:pPr lvl="1" eaLnBrk="1" fontAlgn="auto" hangingPunct="1">
              <a:lnSpc>
                <a:spcPct val="250000"/>
              </a:lnSpc>
              <a:spcAft>
                <a:spcPts val="0"/>
              </a:spcAft>
              <a:defRPr/>
            </a:pPr>
            <a:r>
              <a:rPr lang="fr-FR" dirty="0"/>
              <a:t>Des propositions </a:t>
            </a:r>
            <a:r>
              <a:rPr lang="fr-FR" b="1" dirty="0"/>
              <a:t>fortes</a:t>
            </a:r>
            <a:r>
              <a:rPr lang="fr-FR" dirty="0"/>
              <a:t> et </a:t>
            </a:r>
            <a:r>
              <a:rPr lang="fr-FR" b="1" dirty="0"/>
              <a:t>cohérentes</a:t>
            </a:r>
          </a:p>
          <a:p>
            <a:pPr lvl="1" eaLnBrk="1" fontAlgn="auto" hangingPunct="1">
              <a:lnSpc>
                <a:spcPct val="250000"/>
              </a:lnSpc>
              <a:spcAft>
                <a:spcPts val="0"/>
              </a:spcAft>
              <a:defRPr/>
            </a:pPr>
            <a:r>
              <a:rPr lang="fr-FR" dirty="0"/>
              <a:t>Une </a:t>
            </a:r>
            <a:r>
              <a:rPr lang="fr-FR" b="1" dirty="0"/>
              <a:t>expertise</a:t>
            </a:r>
            <a:r>
              <a:rPr lang="fr-FR" dirty="0"/>
              <a:t> dans les </a:t>
            </a:r>
            <a:r>
              <a:rPr lang="fr-FR" b="1" dirty="0"/>
              <a:t>secteurs ciblés </a:t>
            </a:r>
            <a:endParaRPr lang="fr-FR" dirty="0"/>
          </a:p>
          <a:p>
            <a:pPr eaLnBrk="1" fontAlgn="auto" hangingPunct="1">
              <a:lnSpc>
                <a:spcPct val="250000"/>
              </a:lnSpc>
              <a:spcAft>
                <a:spcPts val="0"/>
              </a:spcAft>
              <a:defRPr/>
            </a:pPr>
            <a:r>
              <a:rPr lang="fr-FR" dirty="0"/>
              <a:t>Une activité de </a:t>
            </a:r>
            <a:r>
              <a:rPr lang="fr-FR" b="1" dirty="0"/>
              <a:t>recherche appliquée </a:t>
            </a:r>
            <a:r>
              <a:rPr lang="fr-FR" dirty="0"/>
              <a:t>centrale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1763" y="1006475"/>
            <a:ext cx="2925762" cy="4008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77D1D-1BC9-4639-B0F5-733F2AE78787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641350"/>
          </a:xfrm>
        </p:spPr>
        <p:txBody>
          <a:bodyPr/>
          <a:lstStyle/>
          <a:p>
            <a:pPr eaLnBrk="1" hangingPunct="1"/>
            <a:r>
              <a:rPr lang="fr-FR" altLang="fr-FR" dirty="0"/>
              <a:t>Etat des lieux (4 mois d’existence)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252538"/>
            <a:ext cx="10515600" cy="44624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dirty="0"/>
              <a:t>Nos clients :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dirty="0"/>
              <a:t>Les projets :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r-FR" dirty="0"/>
              <a:t>3 projets de conception ferroviaire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r-FR" dirty="0"/>
              <a:t>2 projets de recherches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r-FR" dirty="0"/>
              <a:t>2 projets de conception IHM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77D1D-1BC9-4639-B0F5-733F2AE78787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0E992A0-6E83-4425-B838-39F20ED11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7038" y="1765738"/>
            <a:ext cx="2211510" cy="60173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9406B91-0535-415D-A523-C60C24CCAD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4169" y="1765739"/>
            <a:ext cx="1976759" cy="50196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ECD4236-68E0-4FB1-AA0B-EA51DDF9478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121" t="28222" r="13280" b="29499"/>
          <a:stretch/>
        </p:blipFill>
        <p:spPr>
          <a:xfrm>
            <a:off x="4994802" y="1765738"/>
            <a:ext cx="2553114" cy="60173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828E9A8-0F7E-438A-8336-42F06F7E3E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052" y="2673954"/>
            <a:ext cx="1916863" cy="41344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3F12B9A-739E-42B2-9DB2-EA2606C68B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46959"/>
            <a:ext cx="1085671" cy="86743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6F0A054-049B-46AB-99AD-220FBD5C60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78526" y="2628721"/>
            <a:ext cx="1259764" cy="50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977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u texte 1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3295650" y="4816475"/>
            <a:ext cx="5592763" cy="1174750"/>
          </a:xfrm>
        </p:spPr>
        <p:txBody>
          <a:bodyPr/>
          <a:lstStyle/>
          <a:p>
            <a:pPr eaLnBrk="1" hangingPunct="1"/>
            <a:r>
              <a:rPr lang="fr-FR" altLang="fr-FR"/>
              <a:t>Merci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BFF7211-39C2-409F-8C17-474CE392A893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Espace réservé du contenu 4"/>
          <p:cNvPicPr>
            <a:picLocks noGrp="1" noChangeAspect="1"/>
          </p:cNvPicPr>
          <p:nvPr>
            <p:ph sz="half" idx="1"/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8863" y="1181100"/>
            <a:ext cx="2578100" cy="2578100"/>
          </a:xfrm>
        </p:spPr>
      </p:pic>
      <p:sp>
        <p:nvSpPr>
          <p:cNvPr id="10243" name="Espace réservé du contenu 2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4254500" y="1181100"/>
            <a:ext cx="7099300" cy="4995863"/>
          </a:xfrm>
        </p:spPr>
        <p:txBody>
          <a:bodyPr/>
          <a:lstStyle/>
          <a:p>
            <a:pPr eaLnBrk="1" hangingPunct="1"/>
            <a:r>
              <a:rPr lang="fr-FR" altLang="fr-FR" dirty="0"/>
              <a:t>Christopher PAGLIA </a:t>
            </a:r>
          </a:p>
          <a:p>
            <a:pPr lvl="1" eaLnBrk="1" hangingPunct="1"/>
            <a:r>
              <a:rPr lang="fr-FR" altLang="fr-FR" dirty="0"/>
              <a:t>Ergonome</a:t>
            </a:r>
          </a:p>
          <a:p>
            <a:pPr lvl="1" eaLnBrk="1" hangingPunct="1"/>
            <a:r>
              <a:rPr lang="fr-FR" altLang="fr-FR" dirty="0"/>
              <a:t>En fin de thèse (soutenance estimée au premier semestre de 2018)</a:t>
            </a:r>
          </a:p>
          <a:p>
            <a:pPr lvl="1" eaLnBrk="1" hangingPunct="1"/>
            <a:r>
              <a:rPr lang="fr-FR" altLang="fr-FR" dirty="0"/>
              <a:t>4 ans d’expérience en consulting (projet, R&amp;D, formation, conduite du changement, maintien dans l’emploi ...)</a:t>
            </a:r>
          </a:p>
          <a:p>
            <a:pPr lvl="1" eaLnBrk="1" hangingPunct="1"/>
            <a:r>
              <a:rPr lang="fr-FR" altLang="fr-FR" dirty="0"/>
              <a:t>4 ans d’enseignement en M1 et M2 Ergonomie UVHC – Lille 3 </a:t>
            </a:r>
          </a:p>
          <a:p>
            <a:pPr lvl="1" eaLnBrk="1" hangingPunct="1"/>
            <a:endParaRPr lang="fr-FR" altLang="fr-FR" dirty="0"/>
          </a:p>
        </p:txBody>
      </p:sp>
      <p:sp>
        <p:nvSpPr>
          <p:cNvPr id="10244" name="Titre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8200" y="365125"/>
            <a:ext cx="10515600" cy="641350"/>
          </a:xfrm>
        </p:spPr>
        <p:txBody>
          <a:bodyPr/>
          <a:lstStyle/>
          <a:p>
            <a:pPr eaLnBrk="1" hangingPunct="1"/>
            <a:r>
              <a:rPr lang="fr-FR" altLang="fr-FR"/>
              <a:t>Présentation des créateurs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EDF9DA-5622-4E82-AE5D-A326F7330B67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Espace réservé du contenu 1"/>
          <p:cNvPicPr>
            <a:picLocks noGrp="1" noChangeAspect="1"/>
          </p:cNvPicPr>
          <p:nvPr>
            <p:ph sz="half" idx="1"/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8863" y="1181100"/>
            <a:ext cx="2432050" cy="2720975"/>
          </a:xfrm>
        </p:spPr>
      </p:pic>
      <p:sp>
        <p:nvSpPr>
          <p:cNvPr id="9219" name="Espace réservé du contenu 2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4254500" y="1181100"/>
            <a:ext cx="7099300" cy="4995863"/>
          </a:xfrm>
        </p:spPr>
        <p:txBody>
          <a:bodyPr/>
          <a:lstStyle/>
          <a:p>
            <a:pPr eaLnBrk="1" hangingPunct="1"/>
            <a:r>
              <a:rPr lang="fr-FR" altLang="fr-FR" dirty="0"/>
              <a:t>Mathieu </a:t>
            </a:r>
            <a:r>
              <a:rPr lang="fr-FR" altLang="fr-FR" dirty="0" err="1"/>
              <a:t>Mouchel</a:t>
            </a:r>
            <a:endParaRPr lang="fr-FR" altLang="fr-FR" dirty="0"/>
          </a:p>
          <a:p>
            <a:pPr lvl="1" eaLnBrk="1" hangingPunct="1"/>
            <a:r>
              <a:rPr lang="fr-FR" altLang="fr-FR" dirty="0"/>
              <a:t>Psychologue du travail – Ergonome </a:t>
            </a:r>
          </a:p>
          <a:p>
            <a:pPr lvl="1" eaLnBrk="1" hangingPunct="1"/>
            <a:r>
              <a:rPr lang="fr-FR" altLang="fr-FR" dirty="0"/>
              <a:t>En fin de thèse (soutenance estimée fin 2017)</a:t>
            </a:r>
          </a:p>
          <a:p>
            <a:pPr lvl="1" eaLnBrk="1" hangingPunct="1"/>
            <a:r>
              <a:rPr lang="fr-FR" altLang="fr-FR" dirty="0"/>
              <a:t>5 ans d’expérience chez Alstom (conception, R&amp;D, formation, comité d’experts, accompagnement certification …) </a:t>
            </a:r>
          </a:p>
          <a:p>
            <a:pPr lvl="1" eaLnBrk="1" hangingPunct="1"/>
            <a:r>
              <a:rPr lang="fr-FR" altLang="fr-FR" dirty="0"/>
              <a:t>5 ans d’enseignement en M1 et M2 Ergonomie UVHC – Lille 3 ; ENSIAME </a:t>
            </a:r>
          </a:p>
          <a:p>
            <a:pPr lvl="1" eaLnBrk="1" hangingPunct="1"/>
            <a:endParaRPr lang="fr-FR" altLang="fr-FR" dirty="0"/>
          </a:p>
        </p:txBody>
      </p:sp>
      <p:sp>
        <p:nvSpPr>
          <p:cNvPr id="9220" name="Titre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8200" y="365125"/>
            <a:ext cx="10515600" cy="641350"/>
          </a:xfrm>
        </p:spPr>
        <p:txBody>
          <a:bodyPr/>
          <a:lstStyle/>
          <a:p>
            <a:pPr eaLnBrk="1" hangingPunct="1"/>
            <a:r>
              <a:rPr lang="fr-FR" altLang="fr-FR"/>
              <a:t>Présentation des créateurs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EDF9DA-5622-4E82-AE5D-A326F7330B67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Notre volonté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1701280" y="462101"/>
            <a:ext cx="770485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  <a:p>
            <a:pPr marL="914400" lvl="2" indent="0">
              <a:buFont typeface="Arial" panose="020B0604020202020204" pitchFamily="34" charset="0"/>
              <a:buNone/>
            </a:pPr>
            <a:endParaRPr lang="fr-FR" sz="2000"/>
          </a:p>
          <a:p>
            <a:pPr lvl="2"/>
            <a:endParaRPr lang="fr-FR"/>
          </a:p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847201" y="5302723"/>
            <a:ext cx="5076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Principe de la thèse CIFRE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909621" y="1678753"/>
            <a:ext cx="2092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Travaux Industriels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77175" y="5302723"/>
            <a:ext cx="401661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Activité </a:t>
            </a:r>
            <a:r>
              <a:rPr lang="fr-FR" sz="2800" b="1" dirty="0" err="1">
                <a:solidFill>
                  <a:schemeClr val="tx1"/>
                </a:solidFill>
              </a:rPr>
              <a:t>rHésuS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30" name="Rectangle à coins arrondis 29"/>
          <p:cNvSpPr/>
          <p:nvPr/>
        </p:nvSpPr>
        <p:spPr>
          <a:xfrm rot="18946484">
            <a:off x="4296546" y="1301578"/>
            <a:ext cx="3295277" cy="3146904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à coins arrondis 30"/>
          <p:cNvSpPr/>
          <p:nvPr/>
        </p:nvSpPr>
        <p:spPr>
          <a:xfrm rot="18946484">
            <a:off x="5036435" y="1266657"/>
            <a:ext cx="3295277" cy="3146904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10269216" y="1705397"/>
            <a:ext cx="1635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800" b="1"/>
            </a:lvl1pPr>
          </a:lstStyle>
          <a:p>
            <a:r>
              <a:rPr lang="fr-FR" sz="2400" b="0" dirty="0"/>
              <a:t>Travaux de recherche</a:t>
            </a:r>
          </a:p>
        </p:txBody>
      </p:sp>
      <p:sp>
        <p:nvSpPr>
          <p:cNvPr id="33" name="ZoneTexte 32"/>
          <p:cNvSpPr txBox="1"/>
          <p:nvPr/>
        </p:nvSpPr>
        <p:spPr>
          <a:xfrm rot="19009948">
            <a:off x="3701425" y="2154367"/>
            <a:ext cx="1836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CONSULTING </a:t>
            </a:r>
            <a:endParaRPr lang="fr-FR" sz="2000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5590541" y="2336200"/>
            <a:ext cx="18362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PROJETS RECHERCHE </a:t>
            </a:r>
          </a:p>
          <a:p>
            <a:pPr algn="ctr"/>
            <a:r>
              <a:rPr lang="fr-FR" sz="1600" b="1" dirty="0"/>
              <a:t>APPLIQUEE</a:t>
            </a:r>
            <a:endParaRPr lang="fr-FR" sz="1400" b="1" dirty="0"/>
          </a:p>
        </p:txBody>
      </p:sp>
      <p:sp>
        <p:nvSpPr>
          <p:cNvPr id="43" name="Rectangle 42"/>
          <p:cNvSpPr/>
          <p:nvPr/>
        </p:nvSpPr>
        <p:spPr>
          <a:xfrm>
            <a:off x="2533709" y="5444273"/>
            <a:ext cx="5688632" cy="381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6" name="Connecteur droit avec flèche 45"/>
          <p:cNvCxnSpPr>
            <a:stCxn id="47" idx="1"/>
          </p:cNvCxnSpPr>
          <p:nvPr/>
        </p:nvCxnSpPr>
        <p:spPr>
          <a:xfrm>
            <a:off x="4171750" y="1201914"/>
            <a:ext cx="2270756" cy="1638194"/>
          </a:xfrm>
          <a:prstGeom prst="straightConnector1">
            <a:avLst/>
          </a:prstGeom>
          <a:ln w="203200">
            <a:solidFill>
              <a:srgbClr val="FF0000">
                <a:alpha val="38000"/>
              </a:srgbClr>
            </a:solidFill>
            <a:bevel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hevron 46"/>
          <p:cNvSpPr/>
          <p:nvPr/>
        </p:nvSpPr>
        <p:spPr>
          <a:xfrm rot="2186011">
            <a:off x="4032035" y="1078239"/>
            <a:ext cx="501773" cy="411476"/>
          </a:xfrm>
          <a:prstGeom prst="chevron">
            <a:avLst>
              <a:gd name="adj" fmla="val 27391"/>
            </a:avLst>
          </a:prstGeom>
          <a:solidFill>
            <a:srgbClr val="FF9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971883" y="6035601"/>
            <a:ext cx="2743200" cy="365125"/>
          </a:xfrm>
        </p:spPr>
        <p:txBody>
          <a:bodyPr/>
          <a:lstStyle/>
          <a:p>
            <a:pPr>
              <a:defRPr/>
            </a:pPr>
            <a:fld id="{16277D1D-1BC9-4639-B0F5-733F2AE78787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998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526E-6 L 0.0974 -0.000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-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78035E-8 L -0.0658 -0.005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 animBg="1"/>
      <p:bldP spid="30" grpId="0" animBg="1"/>
      <p:bldP spid="31" grpId="0" animBg="1"/>
      <p:bldP spid="33" grpId="0"/>
      <p:bldP spid="34" grpId="0"/>
      <p:bldP spid="43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u texte 1"/>
          <p:cNvSpPr>
            <a:spLocks noGrp="1"/>
          </p:cNvSpPr>
          <p:nvPr>
            <p:ph type="body" idx="1"/>
          </p:nvPr>
        </p:nvSpPr>
        <p:spPr>
          <a:xfrm>
            <a:off x="3516313" y="1150938"/>
            <a:ext cx="5157787" cy="823912"/>
          </a:xfrm>
        </p:spPr>
        <p:txBody>
          <a:bodyPr/>
          <a:lstStyle/>
          <a:p>
            <a:pPr algn="ctr"/>
            <a:r>
              <a:rPr lang="fr-FR" altLang="fr-FR"/>
              <a:t>Un support longitudinal à la conception de systèmes professionnels </a:t>
            </a:r>
          </a:p>
        </p:txBody>
      </p:sp>
      <p:sp>
        <p:nvSpPr>
          <p:cNvPr id="25603" name="Espace réservé du contenu 2"/>
          <p:cNvSpPr>
            <a:spLocks noGrp="1"/>
          </p:cNvSpPr>
          <p:nvPr>
            <p:ph sz="half" idx="2"/>
          </p:nvPr>
        </p:nvSpPr>
        <p:spPr>
          <a:xfrm>
            <a:off x="839788" y="2128838"/>
            <a:ext cx="10514012" cy="3551237"/>
          </a:xfrm>
        </p:spPr>
        <p:txBody>
          <a:bodyPr/>
          <a:lstStyle/>
          <a:p>
            <a:r>
              <a:rPr lang="fr-FR" altLang="fr-FR" sz="2400"/>
              <a:t>Connaissances des contraintes industrielles</a:t>
            </a:r>
          </a:p>
          <a:p>
            <a:r>
              <a:rPr lang="fr-FR" altLang="fr-FR" sz="2400"/>
              <a:t>Connaissances des outils de gestion de projets</a:t>
            </a:r>
          </a:p>
          <a:p>
            <a:r>
              <a:rPr lang="fr-FR" altLang="fr-FR" sz="2400"/>
              <a:t>Connaissance des process de conception</a:t>
            </a:r>
          </a:p>
          <a:p>
            <a:r>
              <a:rPr lang="fr-FR" altLang="fr-FR" sz="2400"/>
              <a:t>Connaissance des standards de conception</a:t>
            </a:r>
          </a:p>
          <a:p>
            <a:r>
              <a:rPr lang="fr-FR" altLang="fr-FR" sz="2400"/>
              <a:t>Adaptation théorique et enseignement de la démarche d’analyse ergonomique du travail à tout projet de conception</a:t>
            </a:r>
          </a:p>
          <a:p>
            <a:r>
              <a:rPr lang="fr-FR" altLang="fr-FR" sz="2400"/>
              <a:t>Participation à des groupes de travail nationaux autour de la sécurité ferroviaire</a:t>
            </a:r>
          </a:p>
        </p:txBody>
      </p:sp>
      <p:sp>
        <p:nvSpPr>
          <p:cNvPr id="25604" name="Titr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1350"/>
          </a:xfrm>
        </p:spPr>
        <p:txBody>
          <a:bodyPr/>
          <a:lstStyle/>
          <a:p>
            <a:r>
              <a:rPr lang="fr-FR" altLang="fr-FR"/>
              <a:t>Nos plus-values – Conseil (1/2)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E86C9-282D-40C6-9035-52521DC42F39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620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u texte 1"/>
          <p:cNvSpPr>
            <a:spLocks noGrp="1"/>
          </p:cNvSpPr>
          <p:nvPr>
            <p:ph type="body" idx="1"/>
          </p:nvPr>
        </p:nvSpPr>
        <p:spPr>
          <a:xfrm>
            <a:off x="3516313" y="1150938"/>
            <a:ext cx="5157787" cy="823912"/>
          </a:xfrm>
        </p:spPr>
        <p:txBody>
          <a:bodyPr/>
          <a:lstStyle/>
          <a:p>
            <a:pPr algn="ctr"/>
            <a:r>
              <a:rPr lang="fr-FR" altLang="fr-FR"/>
              <a:t>Une conception d’Interface Homme-Machine (IHM) adaptée aux projets</a:t>
            </a:r>
          </a:p>
        </p:txBody>
      </p:sp>
      <p:sp>
        <p:nvSpPr>
          <p:cNvPr id="26627" name="Espace réservé du contenu 2"/>
          <p:cNvSpPr>
            <a:spLocks noGrp="1"/>
          </p:cNvSpPr>
          <p:nvPr>
            <p:ph sz="half" idx="2"/>
          </p:nvPr>
        </p:nvSpPr>
        <p:spPr>
          <a:xfrm>
            <a:off x="839788" y="2128838"/>
            <a:ext cx="10514012" cy="3551237"/>
          </a:xfrm>
        </p:spPr>
        <p:txBody>
          <a:bodyPr/>
          <a:lstStyle/>
          <a:p>
            <a:r>
              <a:rPr lang="fr-FR" altLang="fr-FR" sz="2400" dirty="0"/>
              <a:t>Thèse </a:t>
            </a:r>
            <a:r>
              <a:rPr lang="fr-FR" altLang="fr-FR" sz="2400" dirty="0" err="1"/>
              <a:t>co-dirigée</a:t>
            </a:r>
            <a:r>
              <a:rPr lang="fr-FR" altLang="fr-FR" sz="2400" dirty="0"/>
              <a:t> par Christian Bastien – père du concept d’utilisabilité en France</a:t>
            </a:r>
          </a:p>
          <a:p>
            <a:r>
              <a:rPr lang="fr-FR" altLang="fr-FR" sz="2400" dirty="0"/>
              <a:t>Expérience chez différents grands comptes (Pôle emploi, Generali, Orange ...)</a:t>
            </a:r>
          </a:p>
          <a:p>
            <a:r>
              <a:rPr lang="fr-FR" altLang="fr-FR" sz="2400" dirty="0"/>
              <a:t>Création et dispense d’une formation portant sur l’intégration de l’analyse d’IHM dans un </a:t>
            </a:r>
            <a:r>
              <a:rPr lang="fr-FR" altLang="fr-FR" sz="2400" dirty="0" err="1"/>
              <a:t>process</a:t>
            </a:r>
            <a:r>
              <a:rPr lang="fr-FR" altLang="fr-FR" sz="2400" dirty="0"/>
              <a:t> de conception (société Alstom)</a:t>
            </a:r>
          </a:p>
          <a:p>
            <a:endParaRPr lang="fr-FR" altLang="fr-FR" sz="2400" dirty="0"/>
          </a:p>
        </p:txBody>
      </p:sp>
      <p:sp>
        <p:nvSpPr>
          <p:cNvPr id="26628" name="Titr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1350"/>
          </a:xfrm>
        </p:spPr>
        <p:txBody>
          <a:bodyPr/>
          <a:lstStyle/>
          <a:p>
            <a:r>
              <a:rPr lang="fr-FR" altLang="fr-FR"/>
              <a:t>Nos plus-values – Conseil (2/2)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E86C9-282D-40C6-9035-52521DC42F39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201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u texte 1"/>
          <p:cNvSpPr>
            <a:spLocks noGrp="1"/>
          </p:cNvSpPr>
          <p:nvPr>
            <p:ph type="body" idx="1"/>
          </p:nvPr>
        </p:nvSpPr>
        <p:spPr>
          <a:xfrm>
            <a:off x="3516313" y="1150938"/>
            <a:ext cx="5157787" cy="823912"/>
          </a:xfrm>
        </p:spPr>
        <p:txBody>
          <a:bodyPr/>
          <a:lstStyle/>
          <a:p>
            <a:pPr algn="ctr"/>
            <a:r>
              <a:rPr lang="fr-FR" altLang="fr-FR"/>
              <a:t>Une vision scientifique de l’intégration des facteurs humains en R&amp;D</a:t>
            </a:r>
          </a:p>
        </p:txBody>
      </p:sp>
      <p:sp>
        <p:nvSpPr>
          <p:cNvPr id="27651" name="Espace réservé du contenu 2"/>
          <p:cNvSpPr>
            <a:spLocks noGrp="1"/>
          </p:cNvSpPr>
          <p:nvPr>
            <p:ph sz="half" idx="2"/>
          </p:nvPr>
        </p:nvSpPr>
        <p:spPr>
          <a:xfrm>
            <a:off x="839788" y="2128838"/>
            <a:ext cx="10514012" cy="3551237"/>
          </a:xfrm>
        </p:spPr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fr-FR" altLang="fr-FR" dirty="0"/>
              <a:t>Connaissance de la démarche expérimentale </a:t>
            </a:r>
          </a:p>
          <a:p>
            <a:pPr marL="228600" lvl="1">
              <a:spcBef>
                <a:spcPts val="1000"/>
              </a:spcBef>
            </a:pPr>
            <a:r>
              <a:rPr lang="fr-FR" altLang="fr-FR" dirty="0"/>
              <a:t>Habitude des états de l’art et connaissances des systèmes existants </a:t>
            </a:r>
          </a:p>
          <a:p>
            <a:pPr marL="228600" lvl="1">
              <a:spcBef>
                <a:spcPts val="1000"/>
              </a:spcBef>
            </a:pPr>
            <a:r>
              <a:rPr lang="fr-FR" altLang="fr-FR" dirty="0"/>
              <a:t>Développement d’une démarche couvrant la prise en compte du besoin utilisateur jusqu’aux tests de validation </a:t>
            </a:r>
          </a:p>
          <a:p>
            <a:pPr marL="228600" lvl="1">
              <a:spcBef>
                <a:spcPts val="1000"/>
              </a:spcBef>
            </a:pPr>
            <a:r>
              <a:rPr lang="fr-FR" altLang="fr-FR" dirty="0"/>
              <a:t>Expérience dans la gestion de projet de recherche</a:t>
            </a:r>
          </a:p>
          <a:p>
            <a:pPr marL="228600" lvl="1">
              <a:spcBef>
                <a:spcPts val="1000"/>
              </a:spcBef>
            </a:pPr>
            <a:r>
              <a:rPr lang="fr-FR" altLang="fr-FR" dirty="0"/>
              <a:t>Implication dans de nombreux projets d’innovation industrielle</a:t>
            </a:r>
          </a:p>
        </p:txBody>
      </p:sp>
      <p:sp>
        <p:nvSpPr>
          <p:cNvPr id="27652" name="Titr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1350"/>
          </a:xfrm>
        </p:spPr>
        <p:txBody>
          <a:bodyPr/>
          <a:lstStyle/>
          <a:p>
            <a:r>
              <a:rPr lang="fr-FR" altLang="fr-FR"/>
              <a:t>Nos plus-values – R&amp;D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E86C9-282D-40C6-9035-52521DC42F39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646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641350"/>
          </a:xfrm>
        </p:spPr>
        <p:txBody>
          <a:bodyPr/>
          <a:lstStyle/>
          <a:p>
            <a:pPr eaLnBrk="1" hangingPunct="1"/>
            <a:r>
              <a:rPr lang="fr-FR" altLang="fr-FR"/>
              <a:t>Notre activité</a:t>
            </a:r>
          </a:p>
        </p:txBody>
      </p:sp>
      <p:sp>
        <p:nvSpPr>
          <p:cNvPr id="11267" name="Espace réservé du contenu 4"/>
          <p:cNvSpPr>
            <a:spLocks noGrp="1"/>
          </p:cNvSpPr>
          <p:nvPr>
            <p:ph idx="1"/>
          </p:nvPr>
        </p:nvSpPr>
        <p:spPr>
          <a:xfrm>
            <a:off x="838200" y="1252538"/>
            <a:ext cx="10515600" cy="4462462"/>
          </a:xfrm>
        </p:spPr>
        <p:txBody>
          <a:bodyPr/>
          <a:lstStyle/>
          <a:p>
            <a:endParaRPr lang="fr-FR" altLang="fr-FR"/>
          </a:p>
        </p:txBody>
      </p:sp>
      <p:pic>
        <p:nvPicPr>
          <p:cNvPr id="26" name="Image 25" descr="C:\Users\263996\AppData\Local\Microsoft\Windows\Temporary Internet Files\Content.Outlook\U9R8E8ZN\Pschitt-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8775" y="1795463"/>
            <a:ext cx="1476375" cy="2039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6675" y="2159000"/>
            <a:ext cx="1970088" cy="1312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72" name="ZoneTexte 5"/>
          <p:cNvSpPr txBox="1">
            <a:spLocks noChangeArrowheads="1"/>
          </p:cNvSpPr>
          <p:nvPr/>
        </p:nvSpPr>
        <p:spPr bwMode="auto">
          <a:xfrm>
            <a:off x="923925" y="4025900"/>
            <a:ext cx="33131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/>
              <a:t>Conseil en ergonomie de conception (Système de travail / IHM)</a:t>
            </a:r>
          </a:p>
        </p:txBody>
      </p:sp>
      <p:sp>
        <p:nvSpPr>
          <p:cNvPr id="11273" name="ZoneTexte 29"/>
          <p:cNvSpPr txBox="1">
            <a:spLocks noChangeArrowheads="1"/>
          </p:cNvSpPr>
          <p:nvPr/>
        </p:nvSpPr>
        <p:spPr bwMode="auto">
          <a:xfrm>
            <a:off x="5272088" y="4025900"/>
            <a:ext cx="3313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/>
              <a:t>Support à la R&amp;D</a:t>
            </a:r>
          </a:p>
        </p:txBody>
      </p:sp>
      <p:sp>
        <p:nvSpPr>
          <p:cNvPr id="11274" name="ZoneTexte 30"/>
          <p:cNvSpPr txBox="1">
            <a:spLocks noChangeArrowheads="1"/>
          </p:cNvSpPr>
          <p:nvPr/>
        </p:nvSpPr>
        <p:spPr bwMode="auto">
          <a:xfrm>
            <a:off x="8531225" y="4025900"/>
            <a:ext cx="33131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/>
              <a:t>Formation Ergonomie et Facteurs Humains</a:t>
            </a:r>
          </a:p>
        </p:txBody>
      </p:sp>
      <p:sp>
        <p:nvSpPr>
          <p:cNvPr id="3" name="Rectangle 2"/>
          <p:cNvSpPr/>
          <p:nvPr/>
        </p:nvSpPr>
        <p:spPr>
          <a:xfrm>
            <a:off x="7880350" y="5961063"/>
            <a:ext cx="2547938" cy="754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5976938"/>
            <a:ext cx="21828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Espace réservé du contenu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1047750" y="1922463"/>
            <a:ext cx="2776538" cy="16891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77D1D-1BC9-4639-B0F5-733F2AE78787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-0.28191 -0.826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02" y="-4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1273" grpId="0"/>
      <p:bldP spid="112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641350"/>
          </a:xfrm>
        </p:spPr>
        <p:txBody>
          <a:bodyPr/>
          <a:lstStyle/>
          <a:p>
            <a:pPr eaLnBrk="1" hangingPunct="1"/>
            <a:r>
              <a:rPr lang="fr-FR" altLang="fr-FR"/>
              <a:t>Notre activité</a:t>
            </a:r>
          </a:p>
        </p:txBody>
      </p:sp>
      <p:sp>
        <p:nvSpPr>
          <p:cNvPr id="13315" name="Espace réservé du texte 3"/>
          <p:cNvSpPr txBox="1">
            <a:spLocks/>
          </p:cNvSpPr>
          <p:nvPr/>
        </p:nvSpPr>
        <p:spPr bwMode="auto">
          <a:xfrm>
            <a:off x="2770188" y="950913"/>
            <a:ext cx="66516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fr-FR" altLang="fr-FR" sz="2400"/>
              <a:t>La conception de systèmes professionnels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928813" y="1501775"/>
            <a:ext cx="3368675" cy="368300"/>
          </a:xfrm>
          <a:prstGeom prst="rect">
            <a:avLst/>
          </a:prstGeom>
          <a:solidFill>
            <a:srgbClr val="EAEAEA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dirty="0"/>
              <a:t>Constat de départ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928813" y="2563813"/>
            <a:ext cx="3368675" cy="369887"/>
          </a:xfrm>
          <a:prstGeom prst="rect">
            <a:avLst/>
          </a:prstGeom>
          <a:solidFill>
            <a:srgbClr val="EAEAEA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dirty="0"/>
              <a:t>Prise en compte de l’activité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944688" y="3625850"/>
            <a:ext cx="3368675" cy="646113"/>
          </a:xfrm>
          <a:prstGeom prst="rect">
            <a:avLst/>
          </a:prstGeom>
          <a:solidFill>
            <a:srgbClr val="EAEAEA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dirty="0"/>
              <a:t>Mise en évidence d’une erreur de conception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944688" y="4965700"/>
            <a:ext cx="3368675" cy="646113"/>
          </a:xfrm>
          <a:prstGeom prst="rect">
            <a:avLst/>
          </a:prstGeom>
          <a:solidFill>
            <a:srgbClr val="EAEAEA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dirty="0"/>
              <a:t>Préconisation devenue règle de conception chez l’industriel </a:t>
            </a:r>
          </a:p>
        </p:txBody>
      </p:sp>
      <p:sp>
        <p:nvSpPr>
          <p:cNvPr id="4" name="Flèche vers le bas 3"/>
          <p:cNvSpPr/>
          <p:nvPr/>
        </p:nvSpPr>
        <p:spPr>
          <a:xfrm>
            <a:off x="3357563" y="1992313"/>
            <a:ext cx="541337" cy="447675"/>
          </a:xfrm>
          <a:prstGeom prst="downArrow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Flèche vers le bas 13"/>
          <p:cNvSpPr/>
          <p:nvPr/>
        </p:nvSpPr>
        <p:spPr>
          <a:xfrm>
            <a:off x="3357563" y="3055938"/>
            <a:ext cx="541337" cy="447675"/>
          </a:xfrm>
          <a:prstGeom prst="downArrow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Flèche vers le bas 14"/>
          <p:cNvSpPr/>
          <p:nvPr/>
        </p:nvSpPr>
        <p:spPr>
          <a:xfrm>
            <a:off x="3341688" y="4395788"/>
            <a:ext cx="541337" cy="447675"/>
          </a:xfrm>
          <a:prstGeom prst="downArrow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77D1D-1BC9-4639-B0F5-733F2AE78787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2490</TotalTime>
  <Words>801</Words>
  <Application>Microsoft Office PowerPoint</Application>
  <PresentationFormat>Grand écran</PresentationFormat>
  <Paragraphs>139</Paragraphs>
  <Slides>17</Slides>
  <Notes>6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Thème Office</vt:lpstr>
      <vt:lpstr>PDF</vt:lpstr>
      <vt:lpstr>De profils hybrides vers une société à la médiation de la recherche et de l’industrie</vt:lpstr>
      <vt:lpstr>Présentation des créateurs</vt:lpstr>
      <vt:lpstr>Présentation des créateurs</vt:lpstr>
      <vt:lpstr>Notre volonté</vt:lpstr>
      <vt:lpstr>Nos plus-values – Conseil (1/2) </vt:lpstr>
      <vt:lpstr>Nos plus-values – Conseil (2/2) </vt:lpstr>
      <vt:lpstr>Nos plus-values – R&amp;D </vt:lpstr>
      <vt:lpstr>Notre activité</vt:lpstr>
      <vt:lpstr>Notre activité</vt:lpstr>
      <vt:lpstr>Notre activité</vt:lpstr>
      <vt:lpstr>Notre activité</vt:lpstr>
      <vt:lpstr>Notre activité</vt:lpstr>
      <vt:lpstr>Notre activité</vt:lpstr>
      <vt:lpstr>Nos secteurs d’activité</vt:lpstr>
      <vt:lpstr>Notre politique</vt:lpstr>
      <vt:lpstr>Etat des lieux (4 mois d’existence)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Christopher PAGLIA</dc:creator>
  <cp:lastModifiedBy>Mathieu Mouchel - rHesuS-Consulting</cp:lastModifiedBy>
  <cp:revision>71</cp:revision>
  <dcterms:created xsi:type="dcterms:W3CDTF">2017-01-27T18:21:01Z</dcterms:created>
  <dcterms:modified xsi:type="dcterms:W3CDTF">2017-07-01T17:07:42Z</dcterms:modified>
</cp:coreProperties>
</file>